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33" r:id="rId23"/>
    <p:sldId id="334" r:id="rId24"/>
    <p:sldId id="335" r:id="rId25"/>
    <p:sldId id="336" r:id="rId26"/>
    <p:sldId id="337" r:id="rId27"/>
    <p:sldId id="270" r:id="rId28"/>
    <p:sldId id="338" r:id="rId29"/>
    <p:sldId id="339" r:id="rId30"/>
    <p:sldId id="340" r:id="rId31"/>
    <p:sldId id="341" r:id="rId32"/>
    <p:sldId id="342" r:id="rId33"/>
    <p:sldId id="343" r:id="rId34"/>
    <p:sldId id="344" r:id="rId35"/>
    <p:sldId id="345" r:id="rId36"/>
    <p:sldId id="346" r:id="rId37"/>
    <p:sldId id="294" r:id="rId38"/>
    <p:sldId id="296" r:id="rId39"/>
    <p:sldId id="347" r:id="rId40"/>
    <p:sldId id="319" r:id="rId41"/>
    <p:sldId id="321" r:id="rId42"/>
    <p:sldId id="322" r:id="rId43"/>
    <p:sldId id="323" r:id="rId44"/>
    <p:sldId id="324" r:id="rId45"/>
    <p:sldId id="288" r:id="rId46"/>
    <p:sldId id="289" r:id="rId47"/>
    <p:sldId id="348"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dirty="0"/>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nehitDua/Capstone-Project/blob/main/Notebooks/Week1/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nehitDua/Capstone-Project/blob/main/Notebooks/Week2/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nehitDua/Capstone-Project/blob/main/Notebooks/Week2/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nehitDua/Capstone-Project/blob/main/Notebooks/Week3/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nehitDua/Capstone-Project/blob/main/Notebooks/Week3/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nehitDua/Capstone-Project/blob/main/Notebooks/Week4/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SnehitDua/Capstone-Project/blob/main/Notebooks/Week2/jupyter-labs-eda-dataviz.ipynb" TargetMode="External"/><Relationship Id="rId3" Type="http://schemas.openxmlformats.org/officeDocument/2006/relationships/image" Target="../media/image3.png"/><Relationship Id="rId7" Type="http://schemas.openxmlformats.org/officeDocument/2006/relationships/hyperlink" Target="https://github.com/SnehitDua/Capstone-Project/blob/main/Notebooks/Week2/jupyter-labs-eda-sql-coursera_sqllite.ipynb"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SnehitDua/Capstone-Project/blob/main/Notebooks/Week1/labs-jupyter-spacex-Data%20wrangling.ipynb" TargetMode="External"/><Relationship Id="rId5" Type="http://schemas.openxmlformats.org/officeDocument/2006/relationships/hyperlink" Target="https://github.com/SnehitDua/Capstone-Project/blob/main/Notebooks/Week1/jupyter-labs-webscraping.ipynb" TargetMode="External"/><Relationship Id="rId10" Type="http://schemas.openxmlformats.org/officeDocument/2006/relationships/hyperlink" Target="https://github.com/SnehitDua/Capstone-Project/blob/main/Notebooks/Week4/SpaceX_Machine%20Learning%20Prediction_Part_5.ipynb" TargetMode="External"/><Relationship Id="rId4" Type="http://schemas.openxmlformats.org/officeDocument/2006/relationships/hyperlink" Target="https://github.com/SnehitDua/Capstone-Project/blob/main/Notebooks/Week1/jupyter-labs-spacex-data-collection-api.ipynb" TargetMode="External"/><Relationship Id="rId9" Type="http://schemas.openxmlformats.org/officeDocument/2006/relationships/hyperlink" Target="https://github.com/SnehitDua/Capstone-Project/blob/main/Notebooks/Week3/lab_jupyter_launch_site_location.ipynb"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nehitDua/Capstone-Project/blob/main/Notebooks/Week1/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nehitDua/Capstone-Project/blob/main/Notebooks/Week1/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Snehit</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Dua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11-09-22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832675" cy="4351338"/>
          </a:xfrm>
          <a:prstGeom prst="rect">
            <a:avLst/>
          </a:prstGeom>
        </p:spPr>
        <p:txBody>
          <a:bodyPr/>
          <a:lstStyle/>
          <a:p>
            <a:r>
              <a:rPr lang="en-US" sz="2400" dirty="0">
                <a:solidFill>
                  <a:schemeClr val="accent3">
                    <a:lumMod val="25000"/>
                  </a:schemeClr>
                </a:solidFill>
                <a:latin typeface="Abadi" panose="020B0604020104020204" pitchFamily="34" charset="0"/>
              </a:rPr>
              <a:t>Landing Outcomes:</a:t>
            </a:r>
          </a:p>
          <a:p>
            <a:pPr lvl="1"/>
            <a:r>
              <a:rPr lang="en-US" sz="2000" dirty="0">
                <a:solidFill>
                  <a:schemeClr val="accent3">
                    <a:lumMod val="25000"/>
                  </a:schemeClr>
                </a:solidFill>
                <a:latin typeface="Abadi" panose="020B0604020104020204" pitchFamily="34" charset="0"/>
              </a:rPr>
              <a:t>“True Ocean”- Successfully landed to a specific region of ocean.</a:t>
            </a:r>
          </a:p>
          <a:p>
            <a:pPr lvl="1"/>
            <a:r>
              <a:rPr lang="en-US" sz="2000" dirty="0">
                <a:solidFill>
                  <a:schemeClr val="accent3">
                    <a:lumMod val="25000"/>
                  </a:schemeClr>
                </a:solidFill>
                <a:latin typeface="Abadi" panose="020B0604020104020204" pitchFamily="34" charset="0"/>
              </a:rPr>
              <a:t>“False Ocean”- Unsuccessfully landed to a specific region of ocean.</a:t>
            </a:r>
          </a:p>
          <a:p>
            <a:pPr lvl="1"/>
            <a:r>
              <a:rPr lang="en-US" sz="2000" dirty="0">
                <a:solidFill>
                  <a:schemeClr val="accent3">
                    <a:lumMod val="25000"/>
                  </a:schemeClr>
                </a:solidFill>
                <a:latin typeface="Abadi" panose="020B0604020104020204" pitchFamily="34" charset="0"/>
              </a:rPr>
              <a:t>“True RTLS”- Successfully landed to ground pad.</a:t>
            </a:r>
          </a:p>
          <a:p>
            <a:pPr lvl="1"/>
            <a:r>
              <a:rPr lang="en-US" sz="2000" dirty="0">
                <a:solidFill>
                  <a:schemeClr val="accent3">
                    <a:lumMod val="25000"/>
                  </a:schemeClr>
                </a:solidFill>
                <a:latin typeface="Abadi" panose="020B0604020104020204" pitchFamily="34" charset="0"/>
              </a:rPr>
              <a:t>“False RTLS”- Unsuccessfully landed to ground pad </a:t>
            </a:r>
          </a:p>
          <a:p>
            <a:pPr lvl="1"/>
            <a:r>
              <a:rPr lang="en-US" sz="2000" dirty="0">
                <a:solidFill>
                  <a:schemeClr val="accent3">
                    <a:lumMod val="25000"/>
                  </a:schemeClr>
                </a:solidFill>
                <a:latin typeface="Abadi" panose="020B0604020104020204" pitchFamily="34" charset="0"/>
              </a:rPr>
              <a:t>“True ASDS”- Successfully landed to drone ship.</a:t>
            </a:r>
          </a:p>
          <a:p>
            <a:pPr lvl="1"/>
            <a:r>
              <a:rPr lang="en-US" sz="2000" dirty="0">
                <a:solidFill>
                  <a:schemeClr val="accent3">
                    <a:lumMod val="25000"/>
                  </a:schemeClr>
                </a:solidFill>
                <a:latin typeface="Abadi" panose="020B0604020104020204" pitchFamily="34" charset="0"/>
              </a:rPr>
              <a:t>“False ASDS”- Unsuccessfully landed to drop ship.</a:t>
            </a:r>
          </a:p>
          <a:p>
            <a:pPr lvl="1"/>
            <a:r>
              <a:rPr lang="en-US" sz="2000" dirty="0">
                <a:solidFill>
                  <a:schemeClr val="accent3">
                    <a:lumMod val="25000"/>
                  </a:schemeClr>
                </a:solidFill>
                <a:latin typeface="Abadi" panose="020B0604020104020204" pitchFamily="34" charset="0"/>
              </a:rPr>
              <a:t>“None ASDS”- Failure to land.</a:t>
            </a:r>
          </a:p>
          <a:p>
            <a:pPr lvl="1"/>
            <a:r>
              <a:rPr lang="en-US" sz="2000" dirty="0">
                <a:solidFill>
                  <a:schemeClr val="accent3">
                    <a:lumMod val="25000"/>
                  </a:schemeClr>
                </a:solidFill>
                <a:latin typeface="Abadi" panose="020B0604020104020204" pitchFamily="34" charset="0"/>
              </a:rPr>
              <a:t>“None None”- Failure to land.</a:t>
            </a:r>
          </a:p>
          <a:p>
            <a:pPr marL="0" indent="0">
              <a:buNone/>
            </a:pPr>
            <a:r>
              <a:rPr lang="en-US" dirty="0"/>
              <a:t>   </a:t>
            </a:r>
            <a:r>
              <a:rPr lang="en-US" sz="2400" dirty="0">
                <a:solidFill>
                  <a:schemeClr val="accent3">
                    <a:lumMod val="25000"/>
                  </a:schemeClr>
                </a:solidFill>
                <a:latin typeface="Abadi" panose="020B0604020104020204" pitchFamily="34" charset="0"/>
              </a:rPr>
              <a:t>mapped into Classes: Successful (1) and Unsuccessful (0).</a:t>
            </a:r>
          </a:p>
          <a:p>
            <a:r>
              <a:rPr lang="en-US" sz="2400" dirty="0">
                <a:solidFill>
                  <a:schemeClr val="accent3">
                    <a:lumMod val="25000"/>
                  </a:schemeClr>
                </a:solidFill>
                <a:latin typeface="Abadi" panose="020B0604020104020204" pitchFamily="34" charset="0"/>
              </a:rPr>
              <a:t>“True Ocean”, “True RTLS” and “True ASDS” considered Successful Outcomes.</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8CC05641-1F64-FCC5-74E3-6946223C81A4}"/>
              </a:ext>
            </a:extLst>
          </p:cNvPr>
          <p:cNvSpPr txBox="1"/>
          <p:nvPr/>
        </p:nvSpPr>
        <p:spPr>
          <a:xfrm>
            <a:off x="10330542" y="956964"/>
            <a:ext cx="1545771" cy="369332"/>
          </a:xfrm>
          <a:prstGeom prst="rect">
            <a:avLst/>
          </a:prstGeom>
          <a:noFill/>
        </p:spPr>
        <p:txBody>
          <a:bodyPr wrap="square" rtlCol="0">
            <a:spAutoFit/>
          </a:bodyPr>
          <a:lstStyle/>
          <a:p>
            <a:r>
              <a:rPr lang="en-US" dirty="0">
                <a:hlinkClick r:id="rId3"/>
              </a:rPr>
              <a:t>Notebook</a:t>
            </a:r>
            <a:endParaRPr lang="en-IN"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Charts Plotted:</a:t>
            </a:r>
          </a:p>
          <a:p>
            <a:pPr lvl="1">
              <a:lnSpc>
                <a:spcPct val="100000"/>
              </a:lnSpc>
              <a:spcBef>
                <a:spcPts val="1400"/>
              </a:spcBef>
            </a:pPr>
            <a:r>
              <a:rPr lang="en-US" sz="1800" b="1" dirty="0">
                <a:solidFill>
                  <a:schemeClr val="accent3">
                    <a:lumMod val="25000"/>
                  </a:schemeClr>
                </a:solidFill>
                <a:latin typeface="Abadi"/>
              </a:rPr>
              <a:t>Scatter Chart: </a:t>
            </a:r>
            <a:r>
              <a:rPr lang="en-US" sz="1800" dirty="0">
                <a:solidFill>
                  <a:schemeClr val="accent3">
                    <a:lumMod val="25000"/>
                  </a:schemeClr>
                </a:solidFill>
                <a:latin typeface="Abadi"/>
              </a:rPr>
              <a:t>Flight Number Vs Payload Mass, Flight Number Vs Launch Site, Payload Mass vs Launch Site, Flight Number Vs Orbit Type and Payload Mass Vs Orbit Type.</a:t>
            </a:r>
          </a:p>
          <a:p>
            <a:pPr lvl="1">
              <a:lnSpc>
                <a:spcPct val="100000"/>
              </a:lnSpc>
              <a:spcBef>
                <a:spcPts val="1400"/>
              </a:spcBef>
            </a:pPr>
            <a:r>
              <a:rPr lang="en-US" sz="1800" b="1" dirty="0">
                <a:solidFill>
                  <a:schemeClr val="accent3">
                    <a:lumMod val="25000"/>
                  </a:schemeClr>
                </a:solidFill>
                <a:latin typeface="Abadi"/>
              </a:rPr>
              <a:t>Bar Chart: </a:t>
            </a:r>
            <a:r>
              <a:rPr lang="en-US" sz="1800" dirty="0">
                <a:solidFill>
                  <a:schemeClr val="accent3">
                    <a:lumMod val="25000"/>
                  </a:schemeClr>
                </a:solidFill>
                <a:latin typeface="Abadi"/>
              </a:rPr>
              <a:t>Orbit Type Vs Success Rate.</a:t>
            </a:r>
            <a:endParaRPr lang="en-US" sz="1800" b="1" dirty="0">
              <a:solidFill>
                <a:schemeClr val="accent3">
                  <a:lumMod val="25000"/>
                </a:schemeClr>
              </a:solidFill>
              <a:latin typeface="Abadi"/>
            </a:endParaRPr>
          </a:p>
          <a:p>
            <a:pPr lvl="1">
              <a:lnSpc>
                <a:spcPct val="100000"/>
              </a:lnSpc>
              <a:spcBef>
                <a:spcPts val="1400"/>
              </a:spcBef>
            </a:pPr>
            <a:r>
              <a:rPr lang="en-US" sz="1800" b="1" dirty="0">
                <a:solidFill>
                  <a:schemeClr val="accent3">
                    <a:lumMod val="25000"/>
                  </a:schemeClr>
                </a:solidFill>
                <a:latin typeface="Abadi"/>
              </a:rPr>
              <a:t>Line Chart: </a:t>
            </a:r>
            <a:r>
              <a:rPr lang="en-US" sz="1800" dirty="0">
                <a:solidFill>
                  <a:schemeClr val="accent3">
                    <a:lumMod val="25000"/>
                  </a:schemeClr>
                </a:solidFill>
                <a:latin typeface="Abadi"/>
              </a:rPr>
              <a:t>Success Rate Yearly Trend.</a:t>
            </a:r>
            <a:endParaRPr lang="en-US" sz="1800" b="1" dirty="0">
              <a:solidFill>
                <a:schemeClr val="accent3">
                  <a:lumMod val="25000"/>
                </a:schemeClr>
              </a:solidFill>
              <a:latin typeface="Abadi" panose="020B0604020104020204" pitchFamily="34" charset="0"/>
            </a:endParaRPr>
          </a:p>
          <a:p>
            <a:r>
              <a:rPr lang="en-US" sz="2200" b="1" dirty="0">
                <a:solidFill>
                  <a:schemeClr val="accent3">
                    <a:lumMod val="25000"/>
                  </a:schemeClr>
                </a:solidFill>
                <a:latin typeface="Abadi"/>
              </a:rPr>
              <a:t>Scatter Chart</a:t>
            </a:r>
            <a:r>
              <a:rPr lang="en-US" sz="2200" dirty="0">
                <a:solidFill>
                  <a:schemeClr val="accent3">
                    <a:lumMod val="25000"/>
                  </a:schemeClr>
                </a:solidFill>
                <a:latin typeface="Abadi"/>
              </a:rPr>
              <a:t> can be used to determine the relationships b/w variables which can be further used in Machine Learning Model.</a:t>
            </a:r>
          </a:p>
          <a:p>
            <a:r>
              <a:rPr lang="en-US" sz="2200" b="1" dirty="0">
                <a:solidFill>
                  <a:schemeClr val="accent3">
                    <a:lumMod val="25000"/>
                  </a:schemeClr>
                </a:solidFill>
                <a:latin typeface="Abadi"/>
              </a:rPr>
              <a:t>Bar Chart</a:t>
            </a:r>
            <a:r>
              <a:rPr lang="en-US" sz="2200" dirty="0">
                <a:solidFill>
                  <a:schemeClr val="accent3">
                    <a:lumMod val="25000"/>
                  </a:schemeClr>
                </a:solidFill>
                <a:latin typeface="Abadi"/>
              </a:rPr>
              <a:t> show comparison among discrete categories.</a:t>
            </a:r>
          </a:p>
          <a:p>
            <a:r>
              <a:rPr lang="en-US" sz="2200" b="1" dirty="0">
                <a:solidFill>
                  <a:schemeClr val="accent3">
                    <a:lumMod val="25000"/>
                  </a:schemeClr>
                </a:solidFill>
                <a:latin typeface="Abadi"/>
              </a:rPr>
              <a:t>Line Chart</a:t>
            </a:r>
            <a:r>
              <a:rPr lang="en-US" sz="2200" dirty="0">
                <a:solidFill>
                  <a:schemeClr val="accent3">
                    <a:lumMod val="25000"/>
                  </a:schemeClr>
                </a:solidFill>
                <a:latin typeface="Abadi"/>
              </a:rPr>
              <a:t> show trends in data over time.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TextBox 6">
            <a:extLst>
              <a:ext uri="{FF2B5EF4-FFF2-40B4-BE49-F238E27FC236}">
                <a16:creationId xmlns:a16="http://schemas.microsoft.com/office/drawing/2014/main" id="{F0604C9B-60DD-724D-BE47-7005BE93E6A6}"/>
              </a:ext>
            </a:extLst>
          </p:cNvPr>
          <p:cNvSpPr txBox="1"/>
          <p:nvPr/>
        </p:nvSpPr>
        <p:spPr>
          <a:xfrm>
            <a:off x="10330542" y="956964"/>
            <a:ext cx="1545771" cy="369332"/>
          </a:xfrm>
          <a:prstGeom prst="rect">
            <a:avLst/>
          </a:prstGeom>
          <a:noFill/>
        </p:spPr>
        <p:txBody>
          <a:bodyPr wrap="square" rtlCol="0">
            <a:spAutoFit/>
          </a:bodyPr>
          <a:lstStyle/>
          <a:p>
            <a:r>
              <a:rPr lang="en-US" dirty="0">
                <a:hlinkClick r:id="rId3"/>
              </a:rPr>
              <a:t>Notebook</a:t>
            </a:r>
            <a:endParaRPr lang="en-IN"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4514"/>
            <a:ext cx="10594676" cy="487339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performed to:</a:t>
            </a:r>
          </a:p>
          <a:p>
            <a:pPr lvl="1">
              <a:lnSpc>
                <a:spcPct val="100000"/>
              </a:lnSpc>
              <a:spcBef>
                <a:spcPts val="1400"/>
              </a:spcBef>
            </a:pPr>
            <a:r>
              <a:rPr lang="en-US" sz="1600" dirty="0">
                <a:latin typeface="Abadi" panose="020B0604020104020204" pitchFamily="34" charset="0"/>
              </a:rPr>
              <a:t>Display the names of the unique launch sites  in the space mission.</a:t>
            </a:r>
          </a:p>
          <a:p>
            <a:pPr lvl="1">
              <a:lnSpc>
                <a:spcPct val="100000"/>
              </a:lnSpc>
              <a:spcBef>
                <a:spcPts val="1400"/>
              </a:spcBef>
            </a:pPr>
            <a:r>
              <a:rPr lang="en-US" sz="1600" dirty="0">
                <a:latin typeface="Abadi" panose="020B0604020104020204" pitchFamily="34" charset="0"/>
              </a:rPr>
              <a:t>Display 5 records where launch sites begin with the string 'CCA'</a:t>
            </a:r>
          </a:p>
          <a:p>
            <a:pPr lvl="1">
              <a:lnSpc>
                <a:spcPct val="100000"/>
              </a:lnSpc>
              <a:spcBef>
                <a:spcPts val="1400"/>
              </a:spcBef>
            </a:pPr>
            <a:r>
              <a:rPr lang="en-US" sz="1600" dirty="0">
                <a:latin typeface="Abadi" panose="020B0604020104020204" pitchFamily="34" charset="0"/>
              </a:rPr>
              <a:t>Display the total payload mass carried by boosters launched by NASA (CRS)</a:t>
            </a:r>
          </a:p>
          <a:p>
            <a:pPr lvl="1">
              <a:lnSpc>
                <a:spcPct val="100000"/>
              </a:lnSpc>
              <a:spcBef>
                <a:spcPts val="1400"/>
              </a:spcBef>
            </a:pPr>
            <a:r>
              <a:rPr lang="en-US" sz="1600" dirty="0">
                <a:latin typeface="Abadi" panose="020B0604020104020204" pitchFamily="34" charset="0"/>
              </a:rPr>
              <a:t>Display average payload mass carried by booster version F9 v1.1</a:t>
            </a:r>
          </a:p>
          <a:p>
            <a:pPr lvl="1">
              <a:lnSpc>
                <a:spcPct val="100000"/>
              </a:lnSpc>
              <a:spcBef>
                <a:spcPts val="1400"/>
              </a:spcBef>
            </a:pPr>
            <a:r>
              <a:rPr lang="en-US" sz="1600" dirty="0">
                <a:latin typeface="Abadi" panose="020B0604020104020204" pitchFamily="34" charset="0"/>
              </a:rPr>
              <a:t>List the date when the first successful landing outcome in ground pad was achieved.</a:t>
            </a:r>
          </a:p>
          <a:p>
            <a:pPr lvl="1">
              <a:lnSpc>
                <a:spcPct val="100000"/>
              </a:lnSpc>
              <a:spcBef>
                <a:spcPts val="1400"/>
              </a:spcBef>
            </a:pPr>
            <a:r>
              <a:rPr lang="en-US" sz="1600" dirty="0">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600" dirty="0">
                <a:latin typeface="Abadi" panose="020B0604020104020204" pitchFamily="34" charset="0"/>
              </a:rPr>
              <a:t>List the total number of successful and failure mission outcomes</a:t>
            </a:r>
          </a:p>
          <a:p>
            <a:pPr lvl="1">
              <a:lnSpc>
                <a:spcPct val="100000"/>
              </a:lnSpc>
              <a:spcBef>
                <a:spcPts val="1400"/>
              </a:spcBef>
            </a:pPr>
            <a:r>
              <a:rPr lang="en-US" sz="1600" dirty="0">
                <a:latin typeface="Abadi" panose="020B0604020104020204" pitchFamily="34" charset="0"/>
              </a:rPr>
              <a:t>List the names of the booster versions which have carried the maximum payload mass.</a:t>
            </a:r>
          </a:p>
          <a:p>
            <a:pPr lvl="1">
              <a:lnSpc>
                <a:spcPct val="100000"/>
              </a:lnSpc>
              <a:spcBef>
                <a:spcPts val="1400"/>
              </a:spcBef>
            </a:pPr>
            <a:r>
              <a:rPr lang="en-US" sz="1600" dirty="0">
                <a:latin typeface="Abadi" panose="020B0604020104020204" pitchFamily="34" charset="0"/>
              </a:rPr>
              <a:t>List the records which will display the month names, failure landing outcomes in drone ship ,booster versions, launch site for the months in year 2015.</a:t>
            </a:r>
          </a:p>
          <a:p>
            <a:pPr lvl="1">
              <a:lnSpc>
                <a:spcPct val="100000"/>
              </a:lnSpc>
              <a:spcBef>
                <a:spcPts val="1400"/>
              </a:spcBef>
            </a:pPr>
            <a:r>
              <a:rPr lang="en-US" sz="1600" dirty="0">
                <a:latin typeface="Abadi" panose="020B0604020104020204" pitchFamily="34" charset="0"/>
              </a:rPr>
              <a:t>Rank the  count of  successful landing outcomes between the date 04-06-2010 and 20-03-2017 in descending order.</a:t>
            </a:r>
          </a:p>
          <a:p>
            <a:pPr lvl="1">
              <a:lnSpc>
                <a:spcPct val="100000"/>
              </a:lnSpc>
              <a:spcBef>
                <a:spcPts val="1400"/>
              </a:spcBef>
            </a:pPr>
            <a:endParaRPr lang="en-US" sz="1800" dirty="0">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7" name="TextBox 6">
            <a:extLst>
              <a:ext uri="{FF2B5EF4-FFF2-40B4-BE49-F238E27FC236}">
                <a16:creationId xmlns:a16="http://schemas.microsoft.com/office/drawing/2014/main" id="{F3B59E57-81A5-EBB7-AA08-AE9A55194DAF}"/>
              </a:ext>
            </a:extLst>
          </p:cNvPr>
          <p:cNvSpPr txBox="1"/>
          <p:nvPr/>
        </p:nvSpPr>
        <p:spPr>
          <a:xfrm>
            <a:off x="10330542" y="956964"/>
            <a:ext cx="1545771" cy="369332"/>
          </a:xfrm>
          <a:prstGeom prst="rect">
            <a:avLst/>
          </a:prstGeom>
          <a:noFill/>
        </p:spPr>
        <p:txBody>
          <a:bodyPr wrap="square" rtlCol="0">
            <a:spAutoFit/>
          </a:bodyPr>
          <a:lstStyle/>
          <a:p>
            <a:r>
              <a:rPr lang="en-US" dirty="0">
                <a:hlinkClick r:id="rId3"/>
              </a:rPr>
              <a:t>Notebook</a:t>
            </a:r>
            <a:endParaRPr lang="en-IN"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Sites marked on an interactive map using circles to show proximity to equator and coast.</a:t>
            </a:r>
          </a:p>
          <a:p>
            <a:r>
              <a:rPr lang="en-US" sz="2200" dirty="0">
                <a:solidFill>
                  <a:schemeClr val="accent3">
                    <a:lumMod val="25000"/>
                  </a:schemeClr>
                </a:solidFill>
                <a:latin typeface="Abadi" panose="020B0604020104020204" pitchFamily="34" charset="0"/>
              </a:rPr>
              <a:t>Marked successful/failed launches for each site on map using marker cluster, where:</a:t>
            </a:r>
          </a:p>
          <a:p>
            <a:pPr lvl="1"/>
            <a:r>
              <a:rPr lang="en-US" sz="1800" dirty="0">
                <a:solidFill>
                  <a:schemeClr val="accent3">
                    <a:lumMod val="25000"/>
                  </a:schemeClr>
                </a:solidFill>
                <a:latin typeface="Abadi" panose="020B0604020104020204" pitchFamily="34" charset="0"/>
              </a:rPr>
              <a:t>Green marker -&gt; success</a:t>
            </a:r>
          </a:p>
          <a:p>
            <a:pPr lvl="1"/>
            <a:r>
              <a:rPr lang="en-US" sz="1800" dirty="0">
                <a:solidFill>
                  <a:schemeClr val="accent3">
                    <a:lumMod val="25000"/>
                  </a:schemeClr>
                </a:solidFill>
                <a:latin typeface="Abadi" panose="020B0604020104020204" pitchFamily="34" charset="0"/>
              </a:rPr>
              <a:t>Red marker -&gt; fail</a:t>
            </a:r>
          </a:p>
          <a:p>
            <a:r>
              <a:rPr lang="en-US" sz="2200" dirty="0">
                <a:solidFill>
                  <a:schemeClr val="accent3">
                    <a:lumMod val="25000"/>
                  </a:schemeClr>
                </a:solidFill>
                <a:latin typeface="Abadi" panose="020B0604020104020204" pitchFamily="34" charset="0"/>
              </a:rPr>
              <a:t>Marked distances using polylines between a Launch Site and its proximities (Coast Line, Highway and City) to answer following questions:</a:t>
            </a:r>
          </a:p>
          <a:p>
            <a:pPr lvl="1"/>
            <a:r>
              <a:rPr lang="en-US" sz="1800" dirty="0">
                <a:solidFill>
                  <a:schemeClr val="accent3">
                    <a:lumMod val="25000"/>
                  </a:schemeClr>
                </a:solidFill>
                <a:latin typeface="Abadi" panose="020B0604020104020204" pitchFamily="34" charset="0"/>
              </a:rPr>
              <a:t>Are launch sites in close proximity to railways?</a:t>
            </a:r>
          </a:p>
          <a:p>
            <a:pPr lvl="1"/>
            <a:r>
              <a:rPr lang="en-US" sz="1800" dirty="0">
                <a:solidFill>
                  <a:schemeClr val="accent3">
                    <a:lumMod val="25000"/>
                  </a:schemeClr>
                </a:solidFill>
                <a:latin typeface="Abadi" panose="020B0604020104020204" pitchFamily="34" charset="0"/>
              </a:rPr>
              <a:t>Are launch sites in close proximity to highways?</a:t>
            </a:r>
          </a:p>
          <a:p>
            <a:pPr lvl="1"/>
            <a:r>
              <a:rPr lang="en-US" sz="1800" dirty="0">
                <a:solidFill>
                  <a:schemeClr val="accent3">
                    <a:lumMod val="25000"/>
                  </a:schemeClr>
                </a:solidFill>
                <a:latin typeface="Abadi" panose="020B0604020104020204" pitchFamily="34" charset="0"/>
              </a:rPr>
              <a:t>Are launch sites in close proximity to coastline?</a:t>
            </a:r>
          </a:p>
          <a:p>
            <a:pPr lvl="1"/>
            <a:r>
              <a:rPr lang="en-US" sz="1800" dirty="0">
                <a:solidFill>
                  <a:schemeClr val="accent3">
                    <a:lumMod val="25000"/>
                  </a:schemeClr>
                </a:solidFill>
                <a:latin typeface="Abadi" panose="020B0604020104020204" pitchFamily="34" charset="0"/>
              </a:rPr>
              <a:t>Do launch sites keep certain distance away from cities?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7" name="TextBox 6">
            <a:extLst>
              <a:ext uri="{FF2B5EF4-FFF2-40B4-BE49-F238E27FC236}">
                <a16:creationId xmlns:a16="http://schemas.microsoft.com/office/drawing/2014/main" id="{8ED71C83-5603-3971-DBEA-845ECCE1A193}"/>
              </a:ext>
            </a:extLst>
          </p:cNvPr>
          <p:cNvSpPr txBox="1"/>
          <p:nvPr/>
        </p:nvSpPr>
        <p:spPr>
          <a:xfrm>
            <a:off x="10330542" y="956964"/>
            <a:ext cx="1545771" cy="369332"/>
          </a:xfrm>
          <a:prstGeom prst="rect">
            <a:avLst/>
          </a:prstGeom>
          <a:noFill/>
        </p:spPr>
        <p:txBody>
          <a:bodyPr wrap="square" rtlCol="0">
            <a:spAutoFit/>
          </a:bodyPr>
          <a:lstStyle/>
          <a:p>
            <a:r>
              <a:rPr lang="en-US" dirty="0">
                <a:hlinkClick r:id="rId3"/>
              </a:rPr>
              <a:t>Notebook</a:t>
            </a:r>
            <a:endParaRPr lang="en-IN"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Dropdown to select a Launch Site (default: All Sites).</a:t>
            </a:r>
          </a:p>
          <a:p>
            <a:pPr>
              <a:lnSpc>
                <a:spcPct val="100000"/>
              </a:lnSpc>
              <a:spcBef>
                <a:spcPts val="1400"/>
              </a:spcBef>
            </a:pPr>
            <a:r>
              <a:rPr lang="en-US" sz="2200" dirty="0">
                <a:solidFill>
                  <a:schemeClr val="accent3">
                    <a:lumMod val="25000"/>
                  </a:schemeClr>
                </a:solidFill>
                <a:latin typeface="Abadi" panose="020B0604020104020204" pitchFamily="34" charset="0"/>
              </a:rPr>
              <a:t>Pie Chart to show success launches of each sites (All Sites) or success vs fail launches (Specific Site).</a:t>
            </a:r>
          </a:p>
          <a:p>
            <a:pPr>
              <a:lnSpc>
                <a:spcPct val="100000"/>
              </a:lnSpc>
              <a:spcBef>
                <a:spcPts val="1400"/>
              </a:spcBef>
            </a:pPr>
            <a:r>
              <a:rPr lang="en-US" sz="2200" dirty="0">
                <a:solidFill>
                  <a:schemeClr val="accent3">
                    <a:lumMod val="25000"/>
                  </a:schemeClr>
                </a:solidFill>
                <a:latin typeface="Abadi" panose="020B0604020104020204" pitchFamily="34" charset="0"/>
              </a:rPr>
              <a:t>Slider to select Payload Mass (kg) range.</a:t>
            </a:r>
          </a:p>
          <a:p>
            <a:pPr>
              <a:lnSpc>
                <a:spcPct val="100000"/>
              </a:lnSpc>
              <a:spcBef>
                <a:spcPts val="1400"/>
              </a:spcBef>
            </a:pPr>
            <a:r>
              <a:rPr lang="en-US" sz="2200" dirty="0">
                <a:solidFill>
                  <a:schemeClr val="accent3">
                    <a:lumMod val="25000"/>
                  </a:schemeClr>
                </a:solidFill>
                <a:latin typeface="Abadi" panose="020B0604020104020204" pitchFamily="34" charset="0"/>
              </a:rPr>
              <a:t>Scatter Chart to show Payload Mass Vs Success Rate for different Booster Versions for the selected Launch Site within the selected Payload Mass range.</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7C8E3F68-2363-24A5-524A-C3C1894A50F5}"/>
              </a:ext>
            </a:extLst>
          </p:cNvPr>
          <p:cNvSpPr txBox="1"/>
          <p:nvPr/>
        </p:nvSpPr>
        <p:spPr>
          <a:xfrm>
            <a:off x="10341429" y="962843"/>
            <a:ext cx="1545771" cy="369332"/>
          </a:xfrm>
          <a:prstGeom prst="rect">
            <a:avLst/>
          </a:prstGeom>
          <a:noFill/>
        </p:spPr>
        <p:txBody>
          <a:bodyPr wrap="square" rtlCol="0">
            <a:spAutoFit/>
          </a:bodyPr>
          <a:lstStyle/>
          <a:p>
            <a:r>
              <a:rPr lang="en-US" dirty="0">
                <a:hlinkClick r:id="rId3"/>
              </a:rPr>
              <a:t>Code File</a:t>
            </a:r>
            <a:endParaRPr lang="en-IN"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54628"/>
            <a:ext cx="10687962" cy="48815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Independent Variables (X) and Dependent Variables (Y) separated (Y being ‘Class’).</a:t>
            </a:r>
          </a:p>
          <a:p>
            <a:pPr>
              <a:lnSpc>
                <a:spcPct val="100000"/>
              </a:lnSpc>
              <a:spcBef>
                <a:spcPts val="1400"/>
              </a:spcBef>
            </a:pPr>
            <a:r>
              <a:rPr lang="en-US" sz="2200" dirty="0">
                <a:solidFill>
                  <a:schemeClr val="accent3">
                    <a:lumMod val="25000"/>
                  </a:schemeClr>
                </a:solidFill>
                <a:latin typeface="Abadi" panose="020B0604020104020204" pitchFamily="34" charset="0"/>
              </a:rPr>
              <a:t>Standardized X using Standard Scaler.</a:t>
            </a:r>
          </a:p>
          <a:p>
            <a:pPr>
              <a:lnSpc>
                <a:spcPct val="100000"/>
              </a:lnSpc>
              <a:spcBef>
                <a:spcPts val="1400"/>
              </a:spcBef>
            </a:pPr>
            <a:r>
              <a:rPr lang="en-US" sz="2200" dirty="0">
                <a:solidFill>
                  <a:schemeClr val="accent3">
                    <a:lumMod val="25000"/>
                  </a:schemeClr>
                </a:solidFill>
                <a:latin typeface="Abadi" panose="020B0604020104020204" pitchFamily="34" charset="0"/>
              </a:rPr>
              <a:t>Data divided into 2 parts: Train and Test Data using Train Test Split (test size being 20%).</a:t>
            </a:r>
          </a:p>
          <a:p>
            <a:pPr>
              <a:lnSpc>
                <a:spcPct val="100000"/>
              </a:lnSpc>
              <a:spcBef>
                <a:spcPts val="1400"/>
              </a:spcBef>
            </a:pPr>
            <a:r>
              <a:rPr lang="en-US" sz="2200" dirty="0">
                <a:solidFill>
                  <a:schemeClr val="accent3">
                    <a:lumMod val="25000"/>
                  </a:schemeClr>
                </a:solidFill>
                <a:latin typeface="Abadi" panose="020B0604020104020204" pitchFamily="34" charset="0"/>
              </a:rPr>
              <a:t>GridSearchCV object created with cv = 10 to find best parameters for all the Classification Models.</a:t>
            </a:r>
          </a:p>
          <a:p>
            <a:pPr>
              <a:lnSpc>
                <a:spcPct val="100000"/>
              </a:lnSpc>
              <a:spcBef>
                <a:spcPts val="1400"/>
              </a:spcBef>
            </a:pPr>
            <a:r>
              <a:rPr lang="en-US" sz="2200" dirty="0">
                <a:solidFill>
                  <a:schemeClr val="accent3">
                    <a:lumMod val="25000"/>
                  </a:schemeClr>
                </a:solidFill>
                <a:latin typeface="Abadi" panose="020B0604020104020204" pitchFamily="34" charset="0"/>
              </a:rPr>
              <a:t>Accuracies (.score, Jaccard Score and F1 Score) on test and whole data separately calculated and compared for all the models.</a:t>
            </a:r>
          </a:p>
          <a:p>
            <a:pPr>
              <a:lnSpc>
                <a:spcPct val="100000"/>
              </a:lnSpc>
              <a:spcBef>
                <a:spcPts val="1400"/>
              </a:spcBef>
            </a:pPr>
            <a:r>
              <a:rPr lang="en-US" sz="2200" dirty="0">
                <a:solidFill>
                  <a:schemeClr val="accent3">
                    <a:lumMod val="25000"/>
                  </a:schemeClr>
                </a:solidFill>
                <a:latin typeface="Abadi" panose="020B0604020104020204" pitchFamily="34" charset="0"/>
              </a:rPr>
              <a:t>Model with the best Accuracy chosen.</a:t>
            </a: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TextBox 6">
            <a:extLst>
              <a:ext uri="{FF2B5EF4-FFF2-40B4-BE49-F238E27FC236}">
                <a16:creationId xmlns:a16="http://schemas.microsoft.com/office/drawing/2014/main" id="{E88E20A5-7DCB-2DB7-7FE2-BAFBFE8EE001}"/>
              </a:ext>
            </a:extLst>
          </p:cNvPr>
          <p:cNvSpPr txBox="1"/>
          <p:nvPr/>
        </p:nvSpPr>
        <p:spPr>
          <a:xfrm>
            <a:off x="10330542" y="956964"/>
            <a:ext cx="1545771" cy="369332"/>
          </a:xfrm>
          <a:prstGeom prst="rect">
            <a:avLst/>
          </a:prstGeom>
          <a:noFill/>
        </p:spPr>
        <p:txBody>
          <a:bodyPr wrap="square" rtlCol="0">
            <a:spAutoFit/>
          </a:bodyPr>
          <a:lstStyle/>
          <a:p>
            <a:r>
              <a:rPr lang="en-US" dirty="0">
                <a:hlinkClick r:id="rId3"/>
              </a:rPr>
              <a:t>Notebook</a:t>
            </a:r>
            <a:endParaRPr lang="en-IN"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7" name="TextBox 6">
            <a:extLst>
              <a:ext uri="{FF2B5EF4-FFF2-40B4-BE49-F238E27FC236}">
                <a16:creationId xmlns:a16="http://schemas.microsoft.com/office/drawing/2014/main" id="{EE9421C9-D8FE-F038-22B0-6284F4751568}"/>
              </a:ext>
            </a:extLst>
          </p:cNvPr>
          <p:cNvSpPr txBox="1"/>
          <p:nvPr/>
        </p:nvSpPr>
        <p:spPr>
          <a:xfrm>
            <a:off x="770012" y="4082143"/>
            <a:ext cx="10515600" cy="2939266"/>
          </a:xfrm>
          <a:prstGeom prst="rect">
            <a:avLst/>
          </a:prstGeom>
          <a:noFill/>
        </p:spPr>
        <p:txBody>
          <a:bodyPr wrap="square" rtlCol="0">
            <a:spAutoFit/>
          </a:bodyPr>
          <a:lstStyle/>
          <a:p>
            <a:r>
              <a:rPr lang="en-US" sz="2200" dirty="0">
                <a:solidFill>
                  <a:schemeClr val="accent3">
                    <a:lumMod val="25000"/>
                  </a:schemeClr>
                </a:solidFill>
                <a:latin typeface="Abadi" panose="020B0604020104020204" pitchFamily="34" charset="0"/>
              </a:rPr>
              <a:t>Explanation:</a:t>
            </a:r>
          </a:p>
          <a:p>
            <a:endParaRPr lang="en-US" sz="900" dirty="0">
              <a:solidFill>
                <a:schemeClr val="accent3">
                  <a:lumMod val="25000"/>
                </a:schemeClr>
              </a:solidFill>
              <a:latin typeface="Abadi" panose="020B0604020104020204" pitchFamily="34" charset="0"/>
            </a:endParaRPr>
          </a:p>
          <a:p>
            <a:pPr marL="342900" indent="-342900">
              <a:buFont typeface="Arial" panose="020B0604020202020204" pitchFamily="34" charset="0"/>
              <a:buChar char="•"/>
            </a:pPr>
            <a:r>
              <a:rPr lang="en-US" sz="2200" dirty="0">
                <a:solidFill>
                  <a:schemeClr val="accent3">
                    <a:lumMod val="25000"/>
                  </a:schemeClr>
                </a:solidFill>
                <a:latin typeface="Abadi" panose="020B0604020104020204" pitchFamily="34" charset="0"/>
              </a:rPr>
              <a:t>CCAFS SLC 40 is having the majority of launches while VAFB SLC 4E is having the least no. of launches.</a:t>
            </a:r>
          </a:p>
          <a:p>
            <a:pPr marL="342900" indent="-342900">
              <a:lnSpc>
                <a:spcPct val="150000"/>
              </a:lnSpc>
              <a:buFont typeface="Arial" panose="020B0604020202020204" pitchFamily="34" charset="0"/>
              <a:buChar char="•"/>
            </a:pPr>
            <a:r>
              <a:rPr lang="en-IN" sz="2200" dirty="0">
                <a:solidFill>
                  <a:schemeClr val="accent3">
                    <a:lumMod val="25000"/>
                  </a:schemeClr>
                </a:solidFill>
                <a:latin typeface="Abadi" panose="020B0604020104020204" pitchFamily="34" charset="0"/>
              </a:rPr>
              <a:t>KSC LC 39A is having the highest success rate followed by </a:t>
            </a:r>
            <a:r>
              <a:rPr lang="en-US" sz="2200" dirty="0">
                <a:solidFill>
                  <a:schemeClr val="accent3">
                    <a:lumMod val="25000"/>
                  </a:schemeClr>
                </a:solidFill>
                <a:latin typeface="Abadi" panose="020B0604020104020204" pitchFamily="34" charset="0"/>
              </a:rPr>
              <a:t>VAFB SLC 4E.</a:t>
            </a:r>
          </a:p>
          <a:p>
            <a:pPr marL="342900" indent="-342900">
              <a:lnSpc>
                <a:spcPct val="150000"/>
              </a:lnSpc>
              <a:buFont typeface="Arial" panose="020B0604020202020204" pitchFamily="34" charset="0"/>
              <a:buChar char="•"/>
            </a:pPr>
            <a:r>
              <a:rPr lang="en-US" sz="2200" dirty="0">
                <a:solidFill>
                  <a:schemeClr val="accent3">
                    <a:lumMod val="25000"/>
                  </a:schemeClr>
                </a:solidFill>
                <a:latin typeface="Abadi" panose="020B0604020104020204" pitchFamily="34" charset="0"/>
              </a:rPr>
              <a:t>Newly launched flights have higher success rate as compared to the earliest ones.</a:t>
            </a:r>
          </a:p>
          <a:p>
            <a:endParaRPr lang="en-US" sz="2200" dirty="0">
              <a:latin typeface="Abadi" panose="020B0604020104020204" pitchFamily="34" charset="0"/>
            </a:endParaRPr>
          </a:p>
          <a:p>
            <a:endParaRPr lang="en-IN" sz="2200" dirty="0">
              <a:latin typeface="Abadi" panose="020B0604020104020204" pitchFamily="34" charset="0"/>
            </a:endParaRPr>
          </a:p>
        </p:txBody>
      </p:sp>
      <p:pic>
        <p:nvPicPr>
          <p:cNvPr id="3" name="Picture 2">
            <a:extLst>
              <a:ext uri="{FF2B5EF4-FFF2-40B4-BE49-F238E27FC236}">
                <a16:creationId xmlns:a16="http://schemas.microsoft.com/office/drawing/2014/main" id="{BB53AD90-2758-28EE-AB74-B68A195A2A42}"/>
              </a:ext>
            </a:extLst>
          </p:cNvPr>
          <p:cNvPicPr>
            <a:picLocks noChangeAspect="1"/>
          </p:cNvPicPr>
          <p:nvPr/>
        </p:nvPicPr>
        <p:blipFill>
          <a:blip r:embed="rId3"/>
          <a:stretch>
            <a:fillRect/>
          </a:stretch>
        </p:blipFill>
        <p:spPr>
          <a:xfrm>
            <a:off x="0" y="1457895"/>
            <a:ext cx="12192000" cy="238467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endParaRPr>
          </a:p>
        </p:txBody>
      </p:sp>
      <p:sp>
        <p:nvSpPr>
          <p:cNvPr id="7" name="TextBox 6">
            <a:extLst>
              <a:ext uri="{FF2B5EF4-FFF2-40B4-BE49-F238E27FC236}">
                <a16:creationId xmlns:a16="http://schemas.microsoft.com/office/drawing/2014/main" id="{EE9421C9-D8FE-F038-22B0-6284F4751568}"/>
              </a:ext>
            </a:extLst>
          </p:cNvPr>
          <p:cNvSpPr txBox="1"/>
          <p:nvPr/>
        </p:nvSpPr>
        <p:spPr>
          <a:xfrm>
            <a:off x="942372" y="4103329"/>
            <a:ext cx="10515600" cy="2800767"/>
          </a:xfrm>
          <a:prstGeom prst="rect">
            <a:avLst/>
          </a:prstGeom>
          <a:noFill/>
        </p:spPr>
        <p:txBody>
          <a:bodyPr wrap="square" rtlCol="0">
            <a:spAutoFit/>
          </a:bodyPr>
          <a:lstStyle/>
          <a:p>
            <a:r>
              <a:rPr lang="en-US" sz="2200" dirty="0">
                <a:solidFill>
                  <a:schemeClr val="accent3">
                    <a:lumMod val="25000"/>
                  </a:schemeClr>
                </a:solidFill>
                <a:latin typeface="Abadi" panose="020B0604020104020204" pitchFamily="34" charset="0"/>
              </a:rPr>
              <a:t>Explanation</a:t>
            </a:r>
            <a:r>
              <a:rPr lang="en-US" sz="2200" dirty="0">
                <a:latin typeface="Abadi" panose="020B0604020104020204" pitchFamily="34" charset="0"/>
              </a:rPr>
              <a:t>:</a:t>
            </a:r>
          </a:p>
          <a:p>
            <a:pPr marL="342900" indent="-342900">
              <a:lnSpc>
                <a:spcPct val="150000"/>
              </a:lnSpc>
              <a:buFont typeface="Arial" panose="020B0604020202020204" pitchFamily="34" charset="0"/>
              <a:buChar char="•"/>
            </a:pPr>
            <a:r>
              <a:rPr lang="en-US" sz="2200" dirty="0">
                <a:latin typeface="Abadi" panose="020B0604020104020204" pitchFamily="34" charset="0"/>
              </a:rPr>
              <a:t>Higher the Payload Mass higher the success rate.</a:t>
            </a:r>
          </a:p>
          <a:p>
            <a:pPr marL="342900" indent="-342900">
              <a:lnSpc>
                <a:spcPct val="150000"/>
              </a:lnSpc>
              <a:buFont typeface="Arial" panose="020B0604020202020204" pitchFamily="34" charset="0"/>
              <a:buChar char="•"/>
            </a:pPr>
            <a:r>
              <a:rPr lang="en-US" sz="2200" dirty="0">
                <a:latin typeface="Abadi" panose="020B0604020104020204" pitchFamily="34" charset="0"/>
              </a:rPr>
              <a:t>Almost every launch with Payload Mass greater than 7000 is successful.</a:t>
            </a:r>
          </a:p>
          <a:p>
            <a:pPr marL="342900" indent="-342900">
              <a:lnSpc>
                <a:spcPct val="150000"/>
              </a:lnSpc>
              <a:buFont typeface="Arial" panose="020B0604020202020204" pitchFamily="34" charset="0"/>
              <a:buChar char="•"/>
            </a:pPr>
            <a:r>
              <a:rPr lang="en-US" sz="2200" dirty="0">
                <a:latin typeface="Abadi" panose="020B0604020104020204" pitchFamily="34" charset="0"/>
              </a:rPr>
              <a:t>KSC LC 39A is the only site with 100% success rate for launches with Payload Mass less than 5500.</a:t>
            </a:r>
          </a:p>
          <a:p>
            <a:endParaRPr lang="en-IN" sz="2200" dirty="0">
              <a:latin typeface="Abadi" panose="020B0604020104020204" pitchFamily="34" charset="0"/>
            </a:endParaRPr>
          </a:p>
        </p:txBody>
      </p:sp>
      <p:pic>
        <p:nvPicPr>
          <p:cNvPr id="3" name="Picture 2">
            <a:extLst>
              <a:ext uri="{FF2B5EF4-FFF2-40B4-BE49-F238E27FC236}">
                <a16:creationId xmlns:a16="http://schemas.microsoft.com/office/drawing/2014/main" id="{ABACD80C-0DDE-B1B6-8B34-2D6C56A95111}"/>
              </a:ext>
            </a:extLst>
          </p:cNvPr>
          <p:cNvPicPr>
            <a:picLocks noChangeAspect="1"/>
          </p:cNvPicPr>
          <p:nvPr/>
        </p:nvPicPr>
        <p:blipFill rotWithShape="1">
          <a:blip r:embed="rId3"/>
          <a:srcRect t="12329"/>
          <a:stretch/>
        </p:blipFill>
        <p:spPr>
          <a:xfrm>
            <a:off x="0" y="1523564"/>
            <a:ext cx="12192000" cy="2474432"/>
          </a:xfrm>
          <a:prstGeom prst="rect">
            <a:avLst/>
          </a:prstGeom>
        </p:spPr>
      </p:pic>
    </p:spTree>
    <p:extLst>
      <p:ext uri="{BB962C8B-B14F-4D97-AF65-F5344CB8AC3E}">
        <p14:creationId xmlns:p14="http://schemas.microsoft.com/office/powerpoint/2010/main" val="228319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7" name="TextBox 6">
            <a:extLst>
              <a:ext uri="{FF2B5EF4-FFF2-40B4-BE49-F238E27FC236}">
                <a16:creationId xmlns:a16="http://schemas.microsoft.com/office/drawing/2014/main" id="{EE9421C9-D8FE-F038-22B0-6284F4751568}"/>
              </a:ext>
            </a:extLst>
          </p:cNvPr>
          <p:cNvSpPr txBox="1"/>
          <p:nvPr/>
        </p:nvSpPr>
        <p:spPr>
          <a:xfrm>
            <a:off x="574068" y="4249084"/>
            <a:ext cx="10515600" cy="3139321"/>
          </a:xfrm>
          <a:prstGeom prst="rect">
            <a:avLst/>
          </a:prstGeom>
          <a:noFill/>
        </p:spPr>
        <p:txBody>
          <a:bodyPr wrap="square" rtlCol="0">
            <a:spAutoFit/>
          </a:bodyPr>
          <a:lstStyle/>
          <a:p>
            <a:r>
              <a:rPr lang="en-US" sz="2200" dirty="0">
                <a:solidFill>
                  <a:schemeClr val="accent3">
                    <a:lumMod val="25000"/>
                  </a:schemeClr>
                </a:solidFill>
                <a:latin typeface="Abadi" panose="020B0604020104020204" pitchFamily="34" charset="0"/>
              </a:rPr>
              <a:t>Explanation</a:t>
            </a:r>
            <a:r>
              <a:rPr lang="en-US" sz="2200" dirty="0">
                <a:latin typeface="Abadi" panose="020B0604020104020204" pitchFamily="34" charset="0"/>
              </a:rPr>
              <a:t>:</a:t>
            </a:r>
          </a:p>
          <a:p>
            <a:pPr marL="342900" indent="-342900">
              <a:lnSpc>
                <a:spcPct val="150000"/>
              </a:lnSpc>
              <a:buFont typeface="Arial" panose="020B0604020202020204" pitchFamily="34" charset="0"/>
              <a:buChar char="•"/>
            </a:pPr>
            <a:r>
              <a:rPr lang="en-US" sz="2200" dirty="0">
                <a:latin typeface="Abadi" panose="020B0604020104020204" pitchFamily="34" charset="0"/>
              </a:rPr>
              <a:t>Orbits with 100 % success rate: ES-L1, GEO, HEO and SSO.</a:t>
            </a:r>
          </a:p>
          <a:p>
            <a:pPr marL="342900" indent="-342900">
              <a:lnSpc>
                <a:spcPct val="150000"/>
              </a:lnSpc>
              <a:buFont typeface="Arial" panose="020B0604020202020204" pitchFamily="34" charset="0"/>
              <a:buChar char="•"/>
            </a:pPr>
            <a:r>
              <a:rPr lang="en-US" sz="2200" dirty="0">
                <a:latin typeface="Abadi" panose="020B0604020104020204" pitchFamily="34" charset="0"/>
              </a:rPr>
              <a:t>Only 1 flight is launched per above mentioned orbit types except SSO.</a:t>
            </a:r>
          </a:p>
          <a:p>
            <a:pPr marL="342900" indent="-342900">
              <a:lnSpc>
                <a:spcPct val="150000"/>
              </a:lnSpc>
              <a:buFont typeface="Arial" panose="020B0604020202020204" pitchFamily="34" charset="0"/>
              <a:buChar char="•"/>
            </a:pPr>
            <a:r>
              <a:rPr lang="en-US" sz="2200" dirty="0">
                <a:latin typeface="Abadi" panose="020B0604020104020204" pitchFamily="34" charset="0"/>
              </a:rPr>
              <a:t>SO is the only orbit type with 0% success rate but only 1 flight is launched with it.</a:t>
            </a:r>
          </a:p>
          <a:p>
            <a:pPr marL="342900" indent="-342900">
              <a:lnSpc>
                <a:spcPct val="150000"/>
              </a:lnSpc>
              <a:buFont typeface="Arial" panose="020B0604020202020204" pitchFamily="34" charset="0"/>
              <a:buChar char="•"/>
            </a:pPr>
            <a:r>
              <a:rPr lang="en-US" sz="2200" dirty="0">
                <a:latin typeface="Abadi" panose="020B0604020104020204" pitchFamily="34" charset="0"/>
              </a:rPr>
              <a:t>GTO (50%) and ISS (60%) are only orbit types with highest launches.</a:t>
            </a:r>
          </a:p>
          <a:p>
            <a:endParaRPr lang="en-US" sz="2200" dirty="0">
              <a:latin typeface="Abadi" panose="020B0604020104020204" pitchFamily="34" charset="0"/>
            </a:endParaRPr>
          </a:p>
          <a:p>
            <a:endParaRPr lang="en-IN" sz="2200" dirty="0">
              <a:latin typeface="Abadi" panose="020B0604020104020204" pitchFamily="34" charset="0"/>
            </a:endParaRPr>
          </a:p>
        </p:txBody>
      </p:sp>
      <p:pic>
        <p:nvPicPr>
          <p:cNvPr id="15" name="Picture 14">
            <a:extLst>
              <a:ext uri="{FF2B5EF4-FFF2-40B4-BE49-F238E27FC236}">
                <a16:creationId xmlns:a16="http://schemas.microsoft.com/office/drawing/2014/main" id="{6177568D-AF07-2FFA-BF78-F7A8CD0D2FA5}"/>
              </a:ext>
            </a:extLst>
          </p:cNvPr>
          <p:cNvPicPr>
            <a:picLocks noChangeAspect="1"/>
          </p:cNvPicPr>
          <p:nvPr/>
        </p:nvPicPr>
        <p:blipFill rotWithShape="1">
          <a:blip r:embed="rId3"/>
          <a:srcRect t="12278"/>
          <a:stretch/>
        </p:blipFill>
        <p:spPr>
          <a:xfrm>
            <a:off x="0" y="1284515"/>
            <a:ext cx="12192000" cy="3047999"/>
          </a:xfrm>
          <a:prstGeom prst="rect">
            <a:avLst/>
          </a:prstGeom>
        </p:spPr>
      </p:pic>
    </p:spTree>
    <p:extLst>
      <p:ext uri="{BB962C8B-B14F-4D97-AF65-F5344CB8AC3E}">
        <p14:creationId xmlns:p14="http://schemas.microsoft.com/office/powerpoint/2010/main" val="1920414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7" name="TextBox 6">
            <a:extLst>
              <a:ext uri="{FF2B5EF4-FFF2-40B4-BE49-F238E27FC236}">
                <a16:creationId xmlns:a16="http://schemas.microsoft.com/office/drawing/2014/main" id="{EE9421C9-D8FE-F038-22B0-6284F4751568}"/>
              </a:ext>
            </a:extLst>
          </p:cNvPr>
          <p:cNvSpPr txBox="1"/>
          <p:nvPr/>
        </p:nvSpPr>
        <p:spPr>
          <a:xfrm>
            <a:off x="770011" y="4226004"/>
            <a:ext cx="10997446" cy="2631490"/>
          </a:xfrm>
          <a:prstGeom prst="rect">
            <a:avLst/>
          </a:prstGeom>
          <a:noFill/>
        </p:spPr>
        <p:txBody>
          <a:bodyPr wrap="square" rtlCol="0">
            <a:spAutoFit/>
          </a:bodyPr>
          <a:lstStyle/>
          <a:p>
            <a:r>
              <a:rPr lang="en-US" sz="2200" dirty="0">
                <a:solidFill>
                  <a:schemeClr val="accent3">
                    <a:lumMod val="25000"/>
                  </a:schemeClr>
                </a:solidFill>
                <a:latin typeface="Abadi" panose="020B0604020104020204" pitchFamily="34" charset="0"/>
              </a:rPr>
              <a:t>Explanation</a:t>
            </a:r>
            <a:r>
              <a:rPr lang="en-US" sz="2200" dirty="0">
                <a:latin typeface="Abadi" panose="020B0604020104020204" pitchFamily="34" charset="0"/>
              </a:rPr>
              <a:t>:</a:t>
            </a:r>
          </a:p>
          <a:p>
            <a:pPr marL="342900" indent="-342900">
              <a:lnSpc>
                <a:spcPct val="150000"/>
              </a:lnSpc>
              <a:buFont typeface="Arial" panose="020B0604020202020204" pitchFamily="34" charset="0"/>
              <a:buChar char="•"/>
            </a:pPr>
            <a:r>
              <a:rPr lang="en-US" sz="2200" dirty="0">
                <a:latin typeface="Abadi" panose="020B0604020104020204" pitchFamily="34" charset="0"/>
              </a:rPr>
              <a:t>Majority of new launches (60-90) are with orbit type VLEO with 85% success rate.</a:t>
            </a:r>
          </a:p>
          <a:p>
            <a:pPr marL="342900" indent="-342900">
              <a:lnSpc>
                <a:spcPct val="150000"/>
              </a:lnSpc>
              <a:buFont typeface="Arial" panose="020B0604020202020204" pitchFamily="34" charset="0"/>
              <a:buChar char="•"/>
            </a:pPr>
            <a:r>
              <a:rPr lang="en-US" sz="2200" dirty="0">
                <a:latin typeface="Abadi" panose="020B0604020104020204" pitchFamily="34" charset="0"/>
              </a:rPr>
              <a:t>Majority of old launches (1-60) are with orbit type GTO.</a:t>
            </a:r>
          </a:p>
          <a:p>
            <a:pPr marL="342900" indent="-342900">
              <a:lnSpc>
                <a:spcPct val="150000"/>
              </a:lnSpc>
              <a:buFont typeface="Arial" panose="020B0604020202020204" pitchFamily="34" charset="0"/>
              <a:buChar char="•"/>
            </a:pPr>
            <a:r>
              <a:rPr lang="en-US" sz="2200" dirty="0">
                <a:latin typeface="Abadi" panose="020B0604020104020204" pitchFamily="34" charset="0"/>
              </a:rPr>
              <a:t>In every orbit as the no. of flights increases; success rate also increases except in GTO.</a:t>
            </a:r>
          </a:p>
          <a:p>
            <a:endParaRPr lang="en-US" sz="2200" dirty="0">
              <a:latin typeface="Abadi" panose="020B0604020104020204" pitchFamily="34" charset="0"/>
            </a:endParaRPr>
          </a:p>
          <a:p>
            <a:endParaRPr lang="en-IN" sz="2200" dirty="0">
              <a:latin typeface="Abadi" panose="020B0604020104020204" pitchFamily="34" charset="0"/>
            </a:endParaRPr>
          </a:p>
        </p:txBody>
      </p:sp>
      <p:pic>
        <p:nvPicPr>
          <p:cNvPr id="8" name="Picture 7">
            <a:extLst>
              <a:ext uri="{FF2B5EF4-FFF2-40B4-BE49-F238E27FC236}">
                <a16:creationId xmlns:a16="http://schemas.microsoft.com/office/drawing/2014/main" id="{B8A23466-514C-DF0D-8698-8A52E5882499}"/>
              </a:ext>
            </a:extLst>
          </p:cNvPr>
          <p:cNvPicPr>
            <a:picLocks noChangeAspect="1"/>
          </p:cNvPicPr>
          <p:nvPr/>
        </p:nvPicPr>
        <p:blipFill rotWithShape="1">
          <a:blip r:embed="rId3"/>
          <a:srcRect t="12371"/>
          <a:stretch/>
        </p:blipFill>
        <p:spPr>
          <a:xfrm>
            <a:off x="0" y="1360714"/>
            <a:ext cx="12192000" cy="3118083"/>
          </a:xfrm>
          <a:prstGeom prst="rect">
            <a:avLst/>
          </a:prstGeom>
        </p:spPr>
      </p:pic>
    </p:spTree>
    <p:extLst>
      <p:ext uri="{BB962C8B-B14F-4D97-AF65-F5344CB8AC3E}">
        <p14:creationId xmlns:p14="http://schemas.microsoft.com/office/powerpoint/2010/main" val="3688784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7" name="TextBox 6">
            <a:extLst>
              <a:ext uri="{FF2B5EF4-FFF2-40B4-BE49-F238E27FC236}">
                <a16:creationId xmlns:a16="http://schemas.microsoft.com/office/drawing/2014/main" id="{EE9421C9-D8FE-F038-22B0-6284F4751568}"/>
              </a:ext>
            </a:extLst>
          </p:cNvPr>
          <p:cNvSpPr txBox="1"/>
          <p:nvPr/>
        </p:nvSpPr>
        <p:spPr>
          <a:xfrm>
            <a:off x="770011" y="3747032"/>
            <a:ext cx="10953903" cy="3647152"/>
          </a:xfrm>
          <a:prstGeom prst="rect">
            <a:avLst/>
          </a:prstGeom>
          <a:noFill/>
        </p:spPr>
        <p:txBody>
          <a:bodyPr wrap="square" rtlCol="0">
            <a:spAutoFit/>
          </a:bodyPr>
          <a:lstStyle/>
          <a:p>
            <a:r>
              <a:rPr lang="en-US" sz="2200" dirty="0">
                <a:solidFill>
                  <a:schemeClr val="accent3">
                    <a:lumMod val="25000"/>
                  </a:schemeClr>
                </a:solidFill>
                <a:latin typeface="Abadi" panose="020B0604020104020204" pitchFamily="34" charset="0"/>
              </a:rPr>
              <a:t>Explanation</a:t>
            </a:r>
            <a:r>
              <a:rPr lang="en-US" sz="2200" dirty="0">
                <a:latin typeface="Abadi" panose="020B0604020104020204" pitchFamily="34" charset="0"/>
              </a:rPr>
              <a:t>:</a:t>
            </a:r>
          </a:p>
          <a:p>
            <a:pPr marL="342900" indent="-342900">
              <a:lnSpc>
                <a:spcPct val="150000"/>
              </a:lnSpc>
              <a:buFont typeface="Arial" panose="020B0604020202020204" pitchFamily="34" charset="0"/>
              <a:buChar char="•"/>
            </a:pPr>
            <a:r>
              <a:rPr lang="en-US" sz="2200" dirty="0">
                <a:latin typeface="Abadi" panose="020B0604020104020204" pitchFamily="34" charset="0"/>
              </a:rPr>
              <a:t>LEO, PO and ISS have higher success rates with higher Payload Masses.</a:t>
            </a:r>
          </a:p>
          <a:p>
            <a:pPr marL="342900" indent="-342900">
              <a:lnSpc>
                <a:spcPct val="150000"/>
              </a:lnSpc>
              <a:buFont typeface="Arial" panose="020B0604020202020204" pitchFamily="34" charset="0"/>
              <a:buChar char="•"/>
            </a:pPr>
            <a:r>
              <a:rPr lang="en-US" sz="2200" dirty="0">
                <a:latin typeface="Abadi" panose="020B0604020104020204" pitchFamily="34" charset="0"/>
              </a:rPr>
              <a:t>But GTO is not related with Payload Mass as it is having both success and fail landings.</a:t>
            </a:r>
          </a:p>
          <a:p>
            <a:pPr marL="342900" indent="-342900">
              <a:lnSpc>
                <a:spcPct val="150000"/>
              </a:lnSpc>
              <a:buFont typeface="Arial" panose="020B0604020202020204" pitchFamily="34" charset="0"/>
              <a:buChar char="•"/>
            </a:pPr>
            <a:r>
              <a:rPr lang="en-US" sz="2200" dirty="0">
                <a:latin typeface="Abadi" panose="020B0604020104020204" pitchFamily="34" charset="0"/>
              </a:rPr>
              <a:t>SSO is having 100 % success rate in between low payload range of 0-4000.</a:t>
            </a:r>
          </a:p>
          <a:p>
            <a:pPr marL="342900" indent="-342900">
              <a:lnSpc>
                <a:spcPct val="150000"/>
              </a:lnSpc>
              <a:buFont typeface="Arial" panose="020B0604020202020204" pitchFamily="34" charset="0"/>
              <a:buChar char="•"/>
            </a:pPr>
            <a:r>
              <a:rPr lang="en-US" sz="2200" dirty="0">
                <a:latin typeface="Abadi" panose="020B0604020104020204" pitchFamily="34" charset="0"/>
              </a:rPr>
              <a:t>VLEO appears to work better with higher payload ranges with 85% success.</a:t>
            </a:r>
          </a:p>
          <a:p>
            <a:pPr marL="342900" indent="-342900">
              <a:lnSpc>
                <a:spcPct val="150000"/>
              </a:lnSpc>
              <a:buFont typeface="Arial" panose="020B0604020202020204" pitchFamily="34" charset="0"/>
              <a:buChar char="•"/>
            </a:pPr>
            <a:r>
              <a:rPr lang="en-US" sz="2200" dirty="0">
                <a:latin typeface="Abadi" panose="020B0604020104020204" pitchFamily="34" charset="0"/>
              </a:rPr>
              <a:t>We can’t say anything about other orbits as there is insufficient evidence.</a:t>
            </a:r>
          </a:p>
          <a:p>
            <a:endParaRPr lang="en-US" sz="2200" dirty="0">
              <a:latin typeface="Abadi" panose="020B0604020104020204" pitchFamily="34" charset="0"/>
            </a:endParaRPr>
          </a:p>
          <a:p>
            <a:endParaRPr lang="en-IN" sz="2200" dirty="0">
              <a:latin typeface="Abadi" panose="020B0604020104020204" pitchFamily="34" charset="0"/>
            </a:endParaRPr>
          </a:p>
        </p:txBody>
      </p:sp>
      <p:pic>
        <p:nvPicPr>
          <p:cNvPr id="6" name="Picture 5">
            <a:extLst>
              <a:ext uri="{FF2B5EF4-FFF2-40B4-BE49-F238E27FC236}">
                <a16:creationId xmlns:a16="http://schemas.microsoft.com/office/drawing/2014/main" id="{5CA0F085-26D3-353E-F78D-B2D35E82DF65}"/>
              </a:ext>
            </a:extLst>
          </p:cNvPr>
          <p:cNvPicPr>
            <a:picLocks noChangeAspect="1"/>
          </p:cNvPicPr>
          <p:nvPr/>
        </p:nvPicPr>
        <p:blipFill rotWithShape="1">
          <a:blip r:embed="rId3"/>
          <a:srcRect t="12238"/>
          <a:stretch/>
        </p:blipFill>
        <p:spPr>
          <a:xfrm>
            <a:off x="0" y="1404543"/>
            <a:ext cx="12192000" cy="2504616"/>
          </a:xfrm>
          <a:prstGeom prst="rect">
            <a:avLst/>
          </a:prstGeom>
        </p:spPr>
      </p:pic>
    </p:spTree>
    <p:extLst>
      <p:ext uri="{BB962C8B-B14F-4D97-AF65-F5344CB8AC3E}">
        <p14:creationId xmlns:p14="http://schemas.microsoft.com/office/powerpoint/2010/main" val="2517553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7" name="TextBox 6">
            <a:extLst>
              <a:ext uri="{FF2B5EF4-FFF2-40B4-BE49-F238E27FC236}">
                <a16:creationId xmlns:a16="http://schemas.microsoft.com/office/drawing/2014/main" id="{EE9421C9-D8FE-F038-22B0-6284F4751568}"/>
              </a:ext>
            </a:extLst>
          </p:cNvPr>
          <p:cNvSpPr txBox="1"/>
          <p:nvPr/>
        </p:nvSpPr>
        <p:spPr>
          <a:xfrm>
            <a:off x="770011" y="4570871"/>
            <a:ext cx="10515600" cy="2631490"/>
          </a:xfrm>
          <a:prstGeom prst="rect">
            <a:avLst/>
          </a:prstGeom>
          <a:noFill/>
        </p:spPr>
        <p:txBody>
          <a:bodyPr wrap="square" rtlCol="0">
            <a:spAutoFit/>
          </a:bodyPr>
          <a:lstStyle/>
          <a:p>
            <a:r>
              <a:rPr lang="en-US" sz="2200" dirty="0">
                <a:solidFill>
                  <a:schemeClr val="accent3">
                    <a:lumMod val="25000"/>
                  </a:schemeClr>
                </a:solidFill>
                <a:latin typeface="Abadi" panose="020B0604020104020204" pitchFamily="34" charset="0"/>
              </a:rPr>
              <a:t>Explanation</a:t>
            </a:r>
            <a:r>
              <a:rPr lang="en-US" sz="2200" dirty="0">
                <a:latin typeface="Abadi" panose="020B0604020104020204" pitchFamily="34" charset="0"/>
              </a:rPr>
              <a:t>:</a:t>
            </a:r>
          </a:p>
          <a:p>
            <a:pPr marL="342900" indent="-342900">
              <a:lnSpc>
                <a:spcPct val="150000"/>
              </a:lnSpc>
              <a:buFont typeface="Arial" panose="020B0604020202020204" pitchFamily="34" charset="0"/>
              <a:buChar char="•"/>
            </a:pPr>
            <a:r>
              <a:rPr lang="en-US" sz="2200" dirty="0">
                <a:latin typeface="Abadi" panose="020B0604020104020204" pitchFamily="34" charset="0"/>
              </a:rPr>
              <a:t>The Success Rate in the initial years (2010-2013) remained same i.e. 0%.</a:t>
            </a:r>
          </a:p>
          <a:p>
            <a:pPr marL="342900" indent="-342900">
              <a:lnSpc>
                <a:spcPct val="150000"/>
              </a:lnSpc>
              <a:buFont typeface="Arial" panose="020B0604020202020204" pitchFamily="34" charset="0"/>
              <a:buChar char="•"/>
            </a:pPr>
            <a:r>
              <a:rPr lang="en-US" sz="2200" dirty="0">
                <a:latin typeface="Abadi" panose="020B0604020104020204" pitchFamily="34" charset="0"/>
              </a:rPr>
              <a:t>The Success Rate kept increasing from 2013 till 2020 non uniformly.</a:t>
            </a:r>
          </a:p>
          <a:p>
            <a:pPr marL="342900" indent="-342900">
              <a:lnSpc>
                <a:spcPct val="150000"/>
              </a:lnSpc>
              <a:buFont typeface="Arial" panose="020B0604020202020204" pitchFamily="34" charset="0"/>
              <a:buChar char="•"/>
            </a:pPr>
            <a:r>
              <a:rPr lang="en-US" sz="2200" dirty="0">
                <a:latin typeface="Abadi" panose="020B0604020104020204" pitchFamily="34" charset="0"/>
              </a:rPr>
              <a:t>Highest Success Rate in 2019 i.e. 90%.</a:t>
            </a:r>
          </a:p>
          <a:p>
            <a:endParaRPr lang="en-US" sz="2200" dirty="0">
              <a:latin typeface="Abadi" panose="020B0604020104020204" pitchFamily="34" charset="0"/>
            </a:endParaRPr>
          </a:p>
          <a:p>
            <a:endParaRPr lang="en-IN" sz="2200" dirty="0">
              <a:latin typeface="Abadi" panose="020B0604020104020204" pitchFamily="34" charset="0"/>
            </a:endParaRPr>
          </a:p>
        </p:txBody>
      </p:sp>
      <p:pic>
        <p:nvPicPr>
          <p:cNvPr id="3" name="Picture 2">
            <a:extLst>
              <a:ext uri="{FF2B5EF4-FFF2-40B4-BE49-F238E27FC236}">
                <a16:creationId xmlns:a16="http://schemas.microsoft.com/office/drawing/2014/main" id="{45774761-B380-12C7-DDBF-27B79CCBFE1A}"/>
              </a:ext>
            </a:extLst>
          </p:cNvPr>
          <p:cNvPicPr>
            <a:picLocks noChangeAspect="1"/>
          </p:cNvPicPr>
          <p:nvPr/>
        </p:nvPicPr>
        <p:blipFill rotWithShape="1">
          <a:blip r:embed="rId3"/>
          <a:srcRect t="9619"/>
          <a:stretch/>
        </p:blipFill>
        <p:spPr>
          <a:xfrm>
            <a:off x="0" y="1349828"/>
            <a:ext cx="12192000" cy="3240468"/>
          </a:xfrm>
          <a:prstGeom prst="rect">
            <a:avLst/>
          </a:prstGeom>
        </p:spPr>
      </p:pic>
    </p:spTree>
    <p:extLst>
      <p:ext uri="{BB962C8B-B14F-4D97-AF65-F5344CB8AC3E}">
        <p14:creationId xmlns:p14="http://schemas.microsoft.com/office/powerpoint/2010/main" val="4250859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6286"/>
            <a:ext cx="9745589" cy="4870677"/>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Displaying the names of unique Launch Sites in the space Mission.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620AE30-B308-AAD4-8AE9-DE81A5FAE4C0}"/>
              </a:ext>
            </a:extLst>
          </p:cNvPr>
          <p:cNvPicPr>
            <a:picLocks noChangeAspect="1"/>
          </p:cNvPicPr>
          <p:nvPr/>
        </p:nvPicPr>
        <p:blipFill rotWithShape="1">
          <a:blip r:embed="rId3"/>
          <a:srcRect l="4639" t="14863" r="3804" b="24767"/>
          <a:stretch/>
        </p:blipFill>
        <p:spPr>
          <a:xfrm>
            <a:off x="1273628" y="1817915"/>
            <a:ext cx="5932715" cy="424543"/>
          </a:xfrm>
          <a:prstGeom prst="rect">
            <a:avLst/>
          </a:prstGeom>
        </p:spPr>
      </p:pic>
      <p:pic>
        <p:nvPicPr>
          <p:cNvPr id="8" name="Picture 7">
            <a:extLst>
              <a:ext uri="{FF2B5EF4-FFF2-40B4-BE49-F238E27FC236}">
                <a16:creationId xmlns:a16="http://schemas.microsoft.com/office/drawing/2014/main" id="{515760F8-CBDD-87FD-F3F8-0A9F0CDAAEDE}"/>
              </a:ext>
            </a:extLst>
          </p:cNvPr>
          <p:cNvPicPr>
            <a:picLocks noChangeAspect="1"/>
          </p:cNvPicPr>
          <p:nvPr/>
        </p:nvPicPr>
        <p:blipFill rotWithShape="1">
          <a:blip r:embed="rId4"/>
          <a:srcRect l="7345"/>
          <a:stretch/>
        </p:blipFill>
        <p:spPr>
          <a:xfrm>
            <a:off x="1676401" y="2754087"/>
            <a:ext cx="1730828" cy="227018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5254"/>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50000"/>
              </a:lnSpc>
              <a:spcBef>
                <a:spcPts val="1400"/>
              </a:spcBef>
              <a:buNone/>
            </a:pPr>
            <a:r>
              <a:rPr lang="en-US" sz="2200"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Displaying 5 records where Launch Sites begin with ‘CA’.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3F9F0CF7-C50B-5EE9-406F-F7A45251640D}"/>
              </a:ext>
            </a:extLst>
          </p:cNvPr>
          <p:cNvPicPr>
            <a:picLocks noChangeAspect="1"/>
          </p:cNvPicPr>
          <p:nvPr/>
        </p:nvPicPr>
        <p:blipFill>
          <a:blip r:embed="rId3"/>
          <a:stretch>
            <a:fillRect/>
          </a:stretch>
        </p:blipFill>
        <p:spPr>
          <a:xfrm>
            <a:off x="1266669" y="2180988"/>
            <a:ext cx="8395526" cy="401637"/>
          </a:xfrm>
          <a:prstGeom prst="rect">
            <a:avLst/>
          </a:prstGeom>
        </p:spPr>
      </p:pic>
      <p:pic>
        <p:nvPicPr>
          <p:cNvPr id="10" name="Picture 9">
            <a:extLst>
              <a:ext uri="{FF2B5EF4-FFF2-40B4-BE49-F238E27FC236}">
                <a16:creationId xmlns:a16="http://schemas.microsoft.com/office/drawing/2014/main" id="{42F59A1C-C9B7-8882-748B-482D6850AEC1}"/>
              </a:ext>
            </a:extLst>
          </p:cNvPr>
          <p:cNvPicPr>
            <a:picLocks noChangeAspect="1"/>
          </p:cNvPicPr>
          <p:nvPr/>
        </p:nvPicPr>
        <p:blipFill>
          <a:blip r:embed="rId4"/>
          <a:stretch>
            <a:fillRect/>
          </a:stretch>
        </p:blipFill>
        <p:spPr>
          <a:xfrm>
            <a:off x="770010" y="3290786"/>
            <a:ext cx="11059886" cy="1433946"/>
          </a:xfrm>
          <a:prstGeom prst="rect">
            <a:avLst/>
          </a:prstGeom>
        </p:spPr>
      </p:pic>
    </p:spTree>
    <p:extLst>
      <p:ext uri="{BB962C8B-B14F-4D97-AF65-F5344CB8AC3E}">
        <p14:creationId xmlns:p14="http://schemas.microsoft.com/office/powerpoint/2010/main" val="3463229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5254"/>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50000"/>
              </a:lnSpc>
              <a:spcBef>
                <a:spcPts val="1400"/>
              </a:spcBef>
              <a:buNone/>
            </a:pPr>
            <a:r>
              <a:rPr lang="en-US" sz="2200"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Displaying the total payload carried by boosters from NASA.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14B6ABD-B60A-9182-F3FB-CBFE5A1BDEBD}"/>
              </a:ext>
            </a:extLst>
          </p:cNvPr>
          <p:cNvPicPr>
            <a:picLocks noChangeAspect="1"/>
          </p:cNvPicPr>
          <p:nvPr/>
        </p:nvPicPr>
        <p:blipFill>
          <a:blip r:embed="rId3"/>
          <a:stretch>
            <a:fillRect/>
          </a:stretch>
        </p:blipFill>
        <p:spPr>
          <a:xfrm>
            <a:off x="1108984" y="2179011"/>
            <a:ext cx="10685944" cy="419057"/>
          </a:xfrm>
          <a:prstGeom prst="rect">
            <a:avLst/>
          </a:prstGeom>
        </p:spPr>
      </p:pic>
      <p:pic>
        <p:nvPicPr>
          <p:cNvPr id="9" name="Picture 8">
            <a:extLst>
              <a:ext uri="{FF2B5EF4-FFF2-40B4-BE49-F238E27FC236}">
                <a16:creationId xmlns:a16="http://schemas.microsoft.com/office/drawing/2014/main" id="{D09E9EB9-E5DC-9399-D58C-B5378AFE7827}"/>
              </a:ext>
            </a:extLst>
          </p:cNvPr>
          <p:cNvPicPr>
            <a:picLocks noChangeAspect="1"/>
          </p:cNvPicPr>
          <p:nvPr/>
        </p:nvPicPr>
        <p:blipFill>
          <a:blip r:embed="rId4"/>
          <a:stretch>
            <a:fillRect/>
          </a:stretch>
        </p:blipFill>
        <p:spPr>
          <a:xfrm>
            <a:off x="1676401" y="3429000"/>
            <a:ext cx="3267747" cy="985725"/>
          </a:xfrm>
          <a:prstGeom prst="rect">
            <a:avLst/>
          </a:prstGeom>
        </p:spPr>
      </p:pic>
    </p:spTree>
    <p:extLst>
      <p:ext uri="{BB962C8B-B14F-4D97-AF65-F5344CB8AC3E}">
        <p14:creationId xmlns:p14="http://schemas.microsoft.com/office/powerpoint/2010/main" val="1081757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5254"/>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50000"/>
              </a:lnSpc>
              <a:spcBef>
                <a:spcPts val="1400"/>
              </a:spcBef>
              <a:buNone/>
            </a:pPr>
            <a:r>
              <a:rPr lang="en-US" sz="2200"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Displaying the average payload mass carried by booster version F9 v1.1.</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Picture 6">
            <a:extLst>
              <a:ext uri="{FF2B5EF4-FFF2-40B4-BE49-F238E27FC236}">
                <a16:creationId xmlns:a16="http://schemas.microsoft.com/office/drawing/2014/main" id="{EB792281-28D4-262A-4D68-86428330DFDE}"/>
              </a:ext>
            </a:extLst>
          </p:cNvPr>
          <p:cNvPicPr>
            <a:picLocks noChangeAspect="1"/>
          </p:cNvPicPr>
          <p:nvPr/>
        </p:nvPicPr>
        <p:blipFill>
          <a:blip r:embed="rId3"/>
          <a:stretch>
            <a:fillRect/>
          </a:stretch>
        </p:blipFill>
        <p:spPr>
          <a:xfrm>
            <a:off x="1182226" y="2136881"/>
            <a:ext cx="10520345" cy="401638"/>
          </a:xfrm>
          <a:prstGeom prst="rect">
            <a:avLst/>
          </a:prstGeom>
        </p:spPr>
      </p:pic>
      <p:pic>
        <p:nvPicPr>
          <p:cNvPr id="10" name="Picture 9">
            <a:extLst>
              <a:ext uri="{FF2B5EF4-FFF2-40B4-BE49-F238E27FC236}">
                <a16:creationId xmlns:a16="http://schemas.microsoft.com/office/drawing/2014/main" id="{7FE5FBB5-2E59-E7BA-A8E8-84D09F6A7563}"/>
              </a:ext>
            </a:extLst>
          </p:cNvPr>
          <p:cNvPicPr>
            <a:picLocks noChangeAspect="1"/>
          </p:cNvPicPr>
          <p:nvPr/>
        </p:nvPicPr>
        <p:blipFill>
          <a:blip r:embed="rId4"/>
          <a:stretch>
            <a:fillRect/>
          </a:stretch>
        </p:blipFill>
        <p:spPr>
          <a:xfrm>
            <a:off x="1547343" y="3333526"/>
            <a:ext cx="3698015" cy="1168636"/>
          </a:xfrm>
          <a:prstGeom prst="rect">
            <a:avLst/>
          </a:prstGeom>
        </p:spPr>
      </p:pic>
    </p:spTree>
    <p:extLst>
      <p:ext uri="{BB962C8B-B14F-4D97-AF65-F5344CB8AC3E}">
        <p14:creationId xmlns:p14="http://schemas.microsoft.com/office/powerpoint/2010/main" val="241713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5254"/>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50000"/>
              </a:lnSpc>
              <a:spcBef>
                <a:spcPts val="1400"/>
              </a:spcBef>
              <a:buNone/>
            </a:pPr>
            <a:r>
              <a:rPr lang="en-US" sz="2200"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Displaying </a:t>
            </a:r>
            <a:r>
              <a:rPr lang="en-US" sz="2200" dirty="0">
                <a:solidFill>
                  <a:schemeClr val="accent3">
                    <a:lumMod val="25000"/>
                  </a:schemeClr>
                </a:solidFill>
                <a:latin typeface="Abadi"/>
              </a:rPr>
              <a:t>the dates of the first successful landing outcome on ground pad</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DCAF341-9EA7-A3BC-DF69-055EE660C52C}"/>
              </a:ext>
            </a:extLst>
          </p:cNvPr>
          <p:cNvPicPr>
            <a:picLocks noChangeAspect="1"/>
          </p:cNvPicPr>
          <p:nvPr/>
        </p:nvPicPr>
        <p:blipFill>
          <a:blip r:embed="rId3"/>
          <a:stretch>
            <a:fillRect/>
          </a:stretch>
        </p:blipFill>
        <p:spPr>
          <a:xfrm>
            <a:off x="1021889" y="2100030"/>
            <a:ext cx="10960826" cy="401637"/>
          </a:xfrm>
          <a:prstGeom prst="rect">
            <a:avLst/>
          </a:prstGeom>
        </p:spPr>
      </p:pic>
      <p:pic>
        <p:nvPicPr>
          <p:cNvPr id="9" name="Picture 8">
            <a:extLst>
              <a:ext uri="{FF2B5EF4-FFF2-40B4-BE49-F238E27FC236}">
                <a16:creationId xmlns:a16="http://schemas.microsoft.com/office/drawing/2014/main" id="{891EC23D-DA93-630F-CC07-46B18BDF745E}"/>
              </a:ext>
            </a:extLst>
          </p:cNvPr>
          <p:cNvPicPr>
            <a:picLocks noChangeAspect="1"/>
          </p:cNvPicPr>
          <p:nvPr/>
        </p:nvPicPr>
        <p:blipFill>
          <a:blip r:embed="rId4"/>
          <a:stretch>
            <a:fillRect/>
          </a:stretch>
        </p:blipFill>
        <p:spPr>
          <a:xfrm>
            <a:off x="1534886" y="3315221"/>
            <a:ext cx="2249572" cy="1266565"/>
          </a:xfrm>
          <a:prstGeom prst="rect">
            <a:avLst/>
          </a:prstGeom>
        </p:spPr>
      </p:pic>
    </p:spTree>
    <p:extLst>
      <p:ext uri="{BB962C8B-B14F-4D97-AF65-F5344CB8AC3E}">
        <p14:creationId xmlns:p14="http://schemas.microsoft.com/office/powerpoint/2010/main" val="1538388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5460"/>
            <a:ext cx="9745589" cy="51630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250000"/>
              </a:lnSpc>
              <a:spcBef>
                <a:spcPts val="1400"/>
              </a:spcBef>
              <a:buNone/>
            </a:pPr>
            <a:r>
              <a:rPr lang="en-US" sz="2200"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Displaying </a:t>
            </a:r>
            <a:r>
              <a:rPr lang="en-US" sz="2200" dirty="0">
                <a:solidFill>
                  <a:schemeClr val="accent3">
                    <a:lumMod val="25000"/>
                  </a:schemeClr>
                </a:solidFill>
                <a:latin typeface="Abadi"/>
              </a:rPr>
              <a:t>the names of boosters which have successfully landed on drone ship and had payload mass greater than 4000 but less than 6000</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43BF25DA-AE4C-083B-0B64-FF2C1A97DBD2}"/>
              </a:ext>
            </a:extLst>
          </p:cNvPr>
          <p:cNvPicPr>
            <a:picLocks noChangeAspect="1"/>
          </p:cNvPicPr>
          <p:nvPr/>
        </p:nvPicPr>
        <p:blipFill>
          <a:blip r:embed="rId3"/>
          <a:stretch>
            <a:fillRect/>
          </a:stretch>
        </p:blipFill>
        <p:spPr>
          <a:xfrm>
            <a:off x="1066047" y="1930208"/>
            <a:ext cx="10898222" cy="736989"/>
          </a:xfrm>
          <a:prstGeom prst="rect">
            <a:avLst/>
          </a:prstGeom>
        </p:spPr>
      </p:pic>
      <p:pic>
        <p:nvPicPr>
          <p:cNvPr id="10" name="Picture 9">
            <a:extLst>
              <a:ext uri="{FF2B5EF4-FFF2-40B4-BE49-F238E27FC236}">
                <a16:creationId xmlns:a16="http://schemas.microsoft.com/office/drawing/2014/main" id="{E469C1A1-8539-93D2-B31C-78DD459CD6CB}"/>
              </a:ext>
            </a:extLst>
          </p:cNvPr>
          <p:cNvPicPr>
            <a:picLocks noChangeAspect="1"/>
          </p:cNvPicPr>
          <p:nvPr/>
        </p:nvPicPr>
        <p:blipFill>
          <a:blip r:embed="rId4"/>
          <a:stretch>
            <a:fillRect/>
          </a:stretch>
        </p:blipFill>
        <p:spPr>
          <a:xfrm>
            <a:off x="1676401" y="3135086"/>
            <a:ext cx="3712028" cy="1691422"/>
          </a:xfrm>
          <a:prstGeom prst="rect">
            <a:avLst/>
          </a:prstGeom>
        </p:spPr>
      </p:pic>
    </p:spTree>
    <p:extLst>
      <p:ext uri="{BB962C8B-B14F-4D97-AF65-F5344CB8AC3E}">
        <p14:creationId xmlns:p14="http://schemas.microsoft.com/office/powerpoint/2010/main" val="3017748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41120"/>
            <a:ext cx="10515600" cy="4946469"/>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9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9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9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9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900" dirty="0">
                <a:solidFill>
                  <a:schemeClr val="accent3">
                    <a:lumMod val="25000"/>
                  </a:schemeClr>
                </a:solidFill>
                <a:latin typeface="Abadi" panose="020B0604020104020204" pitchFamily="34" charset="0"/>
              </a:rPr>
              <a:t>Build an Interactive Map with Folium</a:t>
            </a:r>
          </a:p>
          <a:p>
            <a:pPr lvl="1">
              <a:lnSpc>
                <a:spcPct val="100000"/>
              </a:lnSpc>
              <a:spcBef>
                <a:spcPts val="1400"/>
              </a:spcBef>
            </a:pPr>
            <a:r>
              <a:rPr lang="en-US" sz="1900" dirty="0">
                <a:solidFill>
                  <a:schemeClr val="accent3">
                    <a:lumMod val="25000"/>
                  </a:schemeClr>
                </a:solidFill>
                <a:latin typeface="Abadi" panose="020B0604020104020204" pitchFamily="34" charset="0"/>
              </a:rPr>
              <a:t>Build a Dashboard with Plotly Dash</a:t>
            </a:r>
          </a:p>
          <a:p>
            <a:pPr lvl="1">
              <a:lnSpc>
                <a:spcPct val="100000"/>
              </a:lnSpc>
              <a:spcBef>
                <a:spcPts val="1400"/>
              </a:spcBef>
            </a:pPr>
            <a:r>
              <a:rPr lang="en-US" sz="1900" dirty="0">
                <a:solidFill>
                  <a:schemeClr val="accent3">
                    <a:lumMod val="25000"/>
                  </a:schemeClr>
                </a:solidFill>
                <a:latin typeface="Abadi" panose="020B0604020104020204" pitchFamily="34" charset="0"/>
              </a:rPr>
              <a:t>Predictive Analysis (Classification)</a:t>
            </a:r>
          </a:p>
          <a:p>
            <a:pPr>
              <a:lnSpc>
                <a:spcPct val="100000"/>
              </a:lnSpc>
              <a:spcBef>
                <a:spcPts val="1400"/>
              </a:spcBef>
            </a:pPr>
            <a:r>
              <a:rPr lang="en-US" sz="24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9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9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9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5460"/>
            <a:ext cx="9745589" cy="51630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50000"/>
              </a:lnSpc>
              <a:spcBef>
                <a:spcPts val="1400"/>
              </a:spcBef>
              <a:buNone/>
            </a:pPr>
            <a:r>
              <a:rPr lang="en-US" sz="2200"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25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Displaying the total number of successful and failure mission outcomes.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0578E6A-C14E-4D09-1D63-839168B28537}"/>
              </a:ext>
            </a:extLst>
          </p:cNvPr>
          <p:cNvPicPr>
            <a:picLocks noChangeAspect="1"/>
          </p:cNvPicPr>
          <p:nvPr/>
        </p:nvPicPr>
        <p:blipFill>
          <a:blip r:embed="rId3"/>
          <a:stretch>
            <a:fillRect/>
          </a:stretch>
        </p:blipFill>
        <p:spPr>
          <a:xfrm>
            <a:off x="770011" y="1939592"/>
            <a:ext cx="11171618" cy="391600"/>
          </a:xfrm>
          <a:prstGeom prst="rect">
            <a:avLst/>
          </a:prstGeom>
        </p:spPr>
      </p:pic>
      <p:pic>
        <p:nvPicPr>
          <p:cNvPr id="9" name="Picture 8">
            <a:extLst>
              <a:ext uri="{FF2B5EF4-FFF2-40B4-BE49-F238E27FC236}">
                <a16:creationId xmlns:a16="http://schemas.microsoft.com/office/drawing/2014/main" id="{0DB1076E-8DA0-D8F4-0D11-8FA87E7C22CA}"/>
              </a:ext>
            </a:extLst>
          </p:cNvPr>
          <p:cNvPicPr>
            <a:picLocks noChangeAspect="1"/>
          </p:cNvPicPr>
          <p:nvPr/>
        </p:nvPicPr>
        <p:blipFill>
          <a:blip r:embed="rId4"/>
          <a:stretch>
            <a:fillRect/>
          </a:stretch>
        </p:blipFill>
        <p:spPr>
          <a:xfrm>
            <a:off x="1676400" y="2955324"/>
            <a:ext cx="3902167" cy="1831851"/>
          </a:xfrm>
          <a:prstGeom prst="rect">
            <a:avLst/>
          </a:prstGeom>
        </p:spPr>
      </p:pic>
    </p:spTree>
    <p:extLst>
      <p:ext uri="{BB962C8B-B14F-4D97-AF65-F5344CB8AC3E}">
        <p14:creationId xmlns:p14="http://schemas.microsoft.com/office/powerpoint/2010/main" val="1835634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5460"/>
            <a:ext cx="10515600" cy="51630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50000"/>
              </a:lnSpc>
              <a:spcBef>
                <a:spcPts val="1400"/>
              </a:spcBef>
              <a:buNone/>
            </a:pPr>
            <a:r>
              <a:rPr lang="en-US" sz="2200"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5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Displaying the names of the booster which have carried the maximum payload mass.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Picture 6">
            <a:extLst>
              <a:ext uri="{FF2B5EF4-FFF2-40B4-BE49-F238E27FC236}">
                <a16:creationId xmlns:a16="http://schemas.microsoft.com/office/drawing/2014/main" id="{263F9D6F-9067-1BBB-6F18-E4941097C878}"/>
              </a:ext>
            </a:extLst>
          </p:cNvPr>
          <p:cNvPicPr>
            <a:picLocks noChangeAspect="1"/>
          </p:cNvPicPr>
          <p:nvPr/>
        </p:nvPicPr>
        <p:blipFill>
          <a:blip r:embed="rId3"/>
          <a:stretch>
            <a:fillRect/>
          </a:stretch>
        </p:blipFill>
        <p:spPr>
          <a:xfrm>
            <a:off x="309524" y="1848624"/>
            <a:ext cx="11572952" cy="401638"/>
          </a:xfrm>
          <a:prstGeom prst="rect">
            <a:avLst/>
          </a:prstGeom>
        </p:spPr>
      </p:pic>
      <p:pic>
        <p:nvPicPr>
          <p:cNvPr id="10" name="Picture 9">
            <a:extLst>
              <a:ext uri="{FF2B5EF4-FFF2-40B4-BE49-F238E27FC236}">
                <a16:creationId xmlns:a16="http://schemas.microsoft.com/office/drawing/2014/main" id="{4C8B81BD-EDA4-4C70-3073-DACF5875F49B}"/>
              </a:ext>
            </a:extLst>
          </p:cNvPr>
          <p:cNvPicPr>
            <a:picLocks noChangeAspect="1"/>
          </p:cNvPicPr>
          <p:nvPr/>
        </p:nvPicPr>
        <p:blipFill rotWithShape="1">
          <a:blip r:embed="rId4"/>
          <a:srcRect l="5502"/>
          <a:stretch/>
        </p:blipFill>
        <p:spPr>
          <a:xfrm>
            <a:off x="1915886" y="2369166"/>
            <a:ext cx="1992085" cy="2863170"/>
          </a:xfrm>
          <a:prstGeom prst="rect">
            <a:avLst/>
          </a:prstGeom>
        </p:spPr>
      </p:pic>
    </p:spTree>
    <p:extLst>
      <p:ext uri="{BB962C8B-B14F-4D97-AF65-F5344CB8AC3E}">
        <p14:creationId xmlns:p14="http://schemas.microsoft.com/office/powerpoint/2010/main" val="327961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5460"/>
            <a:ext cx="10515600" cy="51630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250000"/>
              </a:lnSpc>
              <a:spcBef>
                <a:spcPts val="1400"/>
              </a:spcBef>
              <a:buNone/>
            </a:pPr>
            <a:r>
              <a:rPr lang="en-US" sz="2200"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25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Displaying the records which will display the months, failure landing outcomes in drone ship ,booster versions, launch site for the months in year 2015.</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010BA8D-B6FF-0C1A-F235-6C1C46E7C78D}"/>
              </a:ext>
            </a:extLst>
          </p:cNvPr>
          <p:cNvPicPr>
            <a:picLocks noChangeAspect="1"/>
          </p:cNvPicPr>
          <p:nvPr/>
        </p:nvPicPr>
        <p:blipFill>
          <a:blip r:embed="rId3"/>
          <a:stretch>
            <a:fillRect/>
          </a:stretch>
        </p:blipFill>
        <p:spPr>
          <a:xfrm>
            <a:off x="1414973" y="1844751"/>
            <a:ext cx="9870638" cy="808552"/>
          </a:xfrm>
          <a:prstGeom prst="rect">
            <a:avLst/>
          </a:prstGeom>
        </p:spPr>
      </p:pic>
      <p:pic>
        <p:nvPicPr>
          <p:cNvPr id="9" name="Picture 8">
            <a:extLst>
              <a:ext uri="{FF2B5EF4-FFF2-40B4-BE49-F238E27FC236}">
                <a16:creationId xmlns:a16="http://schemas.microsoft.com/office/drawing/2014/main" id="{044225C4-375C-0FDD-725A-33298E5D841E}"/>
              </a:ext>
            </a:extLst>
          </p:cNvPr>
          <p:cNvPicPr>
            <a:picLocks noChangeAspect="1"/>
          </p:cNvPicPr>
          <p:nvPr/>
        </p:nvPicPr>
        <p:blipFill rotWithShape="1">
          <a:blip r:embed="rId4"/>
          <a:srcRect l="2296"/>
          <a:stretch/>
        </p:blipFill>
        <p:spPr>
          <a:xfrm>
            <a:off x="1567544" y="3244889"/>
            <a:ext cx="6253078" cy="1304145"/>
          </a:xfrm>
          <a:prstGeom prst="rect">
            <a:avLst/>
          </a:prstGeom>
        </p:spPr>
      </p:pic>
    </p:spTree>
    <p:extLst>
      <p:ext uri="{BB962C8B-B14F-4D97-AF65-F5344CB8AC3E}">
        <p14:creationId xmlns:p14="http://schemas.microsoft.com/office/powerpoint/2010/main" val="905559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5460"/>
            <a:ext cx="10515600" cy="51630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300000"/>
              </a:lnSpc>
              <a:spcBef>
                <a:spcPts val="1400"/>
              </a:spcBef>
              <a:buNone/>
            </a:pPr>
            <a:r>
              <a:rPr lang="en-US" sz="2200"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25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Displaying the count of  successful landing outcomes between the date 04-06-2010 and 20-03-2017 in descending order.</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10" name="Picture 9">
            <a:extLst>
              <a:ext uri="{FF2B5EF4-FFF2-40B4-BE49-F238E27FC236}">
                <a16:creationId xmlns:a16="http://schemas.microsoft.com/office/drawing/2014/main" id="{7C3CFC29-C118-13AD-DC65-4499B7932D95}"/>
              </a:ext>
            </a:extLst>
          </p:cNvPr>
          <p:cNvPicPr>
            <a:picLocks noChangeAspect="1"/>
          </p:cNvPicPr>
          <p:nvPr/>
        </p:nvPicPr>
        <p:blipFill rotWithShape="1">
          <a:blip r:embed="rId3"/>
          <a:srcRect l="1170"/>
          <a:stretch/>
        </p:blipFill>
        <p:spPr>
          <a:xfrm>
            <a:off x="1415142" y="3332297"/>
            <a:ext cx="3491641" cy="1294132"/>
          </a:xfrm>
          <a:prstGeom prst="rect">
            <a:avLst/>
          </a:prstGeom>
        </p:spPr>
      </p:pic>
      <p:pic>
        <p:nvPicPr>
          <p:cNvPr id="12" name="Picture 11">
            <a:extLst>
              <a:ext uri="{FF2B5EF4-FFF2-40B4-BE49-F238E27FC236}">
                <a16:creationId xmlns:a16="http://schemas.microsoft.com/office/drawing/2014/main" id="{CA713ADE-15A2-35BC-5D9B-B4790D8604CD}"/>
              </a:ext>
            </a:extLst>
          </p:cNvPr>
          <p:cNvPicPr>
            <a:picLocks noChangeAspect="1"/>
          </p:cNvPicPr>
          <p:nvPr/>
        </p:nvPicPr>
        <p:blipFill>
          <a:blip r:embed="rId4"/>
          <a:stretch>
            <a:fillRect/>
          </a:stretch>
        </p:blipFill>
        <p:spPr>
          <a:xfrm>
            <a:off x="770011" y="1882195"/>
            <a:ext cx="11213294" cy="883368"/>
          </a:xfrm>
          <a:prstGeom prst="rect">
            <a:avLst/>
          </a:prstGeom>
        </p:spPr>
      </p:pic>
    </p:spTree>
    <p:extLst>
      <p:ext uri="{BB962C8B-B14F-4D97-AF65-F5344CB8AC3E}">
        <p14:creationId xmlns:p14="http://schemas.microsoft.com/office/powerpoint/2010/main" val="2124682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06186"/>
            <a:ext cx="4759932" cy="5021025"/>
          </a:xfrm>
          <a:prstGeom prst="rect">
            <a:avLst/>
          </a:prstGeom>
        </p:spPr>
        <p:txBody>
          <a:bodyPr lIns="91440" tIns="45720" rIns="91440" bIns="45720" anchor="t">
            <a:normAutofit/>
          </a:bodyPr>
          <a:lstStyle/>
          <a:p>
            <a:r>
              <a:rPr lang="en-US" dirty="0"/>
              <a:t>All the Launch Sites are in very close proximity to Coast as it reduces the risk of nearby people getting injured by the explosion.</a:t>
            </a:r>
          </a:p>
          <a:p>
            <a:pPr marL="0" indent="0">
              <a:buNone/>
            </a:pPr>
            <a:endParaRPr lang="en-US" sz="800" dirty="0"/>
          </a:p>
          <a:p>
            <a:r>
              <a:rPr lang="en-US" dirty="0"/>
              <a:t>All the Launch Sites are also in close proximity to Equator line as rockets get an additional natural boost that helps save the cost of putting in extra fuel and boosters.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Locations</a:t>
            </a:r>
          </a:p>
        </p:txBody>
      </p:sp>
      <p:pic>
        <p:nvPicPr>
          <p:cNvPr id="10" name="Picture 9">
            <a:extLst>
              <a:ext uri="{FF2B5EF4-FFF2-40B4-BE49-F238E27FC236}">
                <a16:creationId xmlns:a16="http://schemas.microsoft.com/office/drawing/2014/main" id="{8C2A319F-E17B-4A4F-3672-6BBA25977EE0}"/>
              </a:ext>
            </a:extLst>
          </p:cNvPr>
          <p:cNvPicPr>
            <a:picLocks noChangeAspect="1"/>
          </p:cNvPicPr>
          <p:nvPr/>
        </p:nvPicPr>
        <p:blipFill>
          <a:blip r:embed="rId3"/>
          <a:stretch>
            <a:fillRect/>
          </a:stretch>
        </p:blipFill>
        <p:spPr>
          <a:xfrm>
            <a:off x="5878286" y="1406186"/>
            <a:ext cx="6219128" cy="461938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6839" y="1732758"/>
            <a:ext cx="5913818" cy="5021025"/>
          </a:xfrm>
          <a:prstGeom prst="rect">
            <a:avLst/>
          </a:prstGeom>
        </p:spPr>
        <p:txBody>
          <a:bodyPr lIns="91440" tIns="45720" rIns="91440" bIns="45720" anchor="t">
            <a:normAutofit/>
          </a:bodyPr>
          <a:lstStyle/>
          <a:p>
            <a:r>
              <a:rPr lang="en-US" dirty="0"/>
              <a:t>Color labeled markers shows the Launch Site’s launch records classified as:</a:t>
            </a:r>
          </a:p>
          <a:p>
            <a:pPr lvl="1"/>
            <a:r>
              <a:rPr lang="en-US" dirty="0"/>
              <a:t>Successful (Green Color)</a:t>
            </a:r>
          </a:p>
          <a:p>
            <a:pPr lvl="1"/>
            <a:r>
              <a:rPr lang="en-US" dirty="0"/>
              <a:t>Unsuccessful (Red Color)</a:t>
            </a:r>
          </a:p>
          <a:p>
            <a:pPr marL="457200" lvl="1" indent="0">
              <a:buNone/>
            </a:pPr>
            <a:endParaRPr lang="en-US" sz="1200" dirty="0"/>
          </a:p>
          <a:p>
            <a:r>
              <a:rPr lang="en-US" dirty="0"/>
              <a:t>KSC LC-39A is the Launch Site with Highest Success Rate.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Launch Records</a:t>
            </a:r>
          </a:p>
        </p:txBody>
      </p:sp>
      <p:pic>
        <p:nvPicPr>
          <p:cNvPr id="8" name="Picture 7">
            <a:extLst>
              <a:ext uri="{FF2B5EF4-FFF2-40B4-BE49-F238E27FC236}">
                <a16:creationId xmlns:a16="http://schemas.microsoft.com/office/drawing/2014/main" id="{F628AD70-9210-8107-5764-70EBD66376AD}"/>
              </a:ext>
            </a:extLst>
          </p:cNvPr>
          <p:cNvPicPr>
            <a:picLocks noChangeAspect="1"/>
          </p:cNvPicPr>
          <p:nvPr/>
        </p:nvPicPr>
        <p:blipFill>
          <a:blip r:embed="rId3"/>
          <a:stretch>
            <a:fillRect/>
          </a:stretch>
        </p:blipFill>
        <p:spPr>
          <a:xfrm>
            <a:off x="7141028" y="1406186"/>
            <a:ext cx="4637315" cy="4619387"/>
          </a:xfrm>
          <a:prstGeom prst="rect">
            <a:avLst/>
          </a:prstGeom>
        </p:spPr>
      </p:pic>
    </p:spTree>
    <p:extLst>
      <p:ext uri="{BB962C8B-B14F-4D97-AF65-F5344CB8AC3E}">
        <p14:creationId xmlns:p14="http://schemas.microsoft.com/office/powerpoint/2010/main" val="3522620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89857" y="1690688"/>
            <a:ext cx="5712123"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map we can say that:</a:t>
            </a:r>
          </a:p>
          <a:p>
            <a:pPr lvl="1">
              <a:lnSpc>
                <a:spcPct val="100000"/>
              </a:lnSpc>
              <a:spcBef>
                <a:spcPts val="1400"/>
              </a:spcBef>
            </a:pPr>
            <a:r>
              <a:rPr lang="en-US" sz="2000" dirty="0">
                <a:solidFill>
                  <a:schemeClr val="accent3">
                    <a:lumMod val="25000"/>
                  </a:schemeClr>
                </a:solidFill>
                <a:latin typeface="Abadi" panose="020B0604020104020204" pitchFamily="34" charset="0"/>
              </a:rPr>
              <a:t>Launch Site is very close to Coast Line (1.35 KM) which is a good thing.</a:t>
            </a:r>
          </a:p>
          <a:p>
            <a:pPr lvl="1">
              <a:lnSpc>
                <a:spcPct val="100000"/>
              </a:lnSpc>
              <a:spcBef>
                <a:spcPts val="1400"/>
              </a:spcBef>
            </a:pPr>
            <a:r>
              <a:rPr lang="en-US" sz="2000" dirty="0">
                <a:solidFill>
                  <a:schemeClr val="accent3">
                    <a:lumMod val="25000"/>
                  </a:schemeClr>
                </a:solidFill>
                <a:latin typeface="Abadi" panose="020B0604020104020204" pitchFamily="34" charset="0"/>
              </a:rPr>
              <a:t>It is very close to Railway (1.25 KM) which is a very bad thing.</a:t>
            </a:r>
          </a:p>
          <a:p>
            <a:pPr lvl="1">
              <a:lnSpc>
                <a:spcPct val="100000"/>
              </a:lnSpc>
              <a:spcBef>
                <a:spcPts val="1400"/>
              </a:spcBef>
            </a:pPr>
            <a:r>
              <a:rPr lang="en-US" sz="2000" dirty="0">
                <a:solidFill>
                  <a:schemeClr val="accent3">
                    <a:lumMod val="25000"/>
                  </a:schemeClr>
                </a:solidFill>
                <a:latin typeface="Abadi" panose="020B0604020104020204" pitchFamily="34" charset="0"/>
              </a:rPr>
              <a:t>Highway and the closest city is little far i.e. 8.84 KM and 12.02 KM respectively but still failed rockets can cover a distance of 15-20 KM in few seconds.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VAFB SLC-4E to its Proximities</a:t>
            </a:r>
          </a:p>
        </p:txBody>
      </p:sp>
      <p:pic>
        <p:nvPicPr>
          <p:cNvPr id="10" name="Picture 9">
            <a:extLst>
              <a:ext uri="{FF2B5EF4-FFF2-40B4-BE49-F238E27FC236}">
                <a16:creationId xmlns:a16="http://schemas.microsoft.com/office/drawing/2014/main" id="{ADB037CD-4CD4-629D-D5F6-2FD63D6AE977}"/>
              </a:ext>
            </a:extLst>
          </p:cNvPr>
          <p:cNvPicPr>
            <a:picLocks noChangeAspect="1"/>
          </p:cNvPicPr>
          <p:nvPr/>
        </p:nvPicPr>
        <p:blipFill rotWithShape="1">
          <a:blip r:embed="rId3"/>
          <a:srcRect l="2612" r="1589" b="7891"/>
          <a:stretch/>
        </p:blipFill>
        <p:spPr>
          <a:xfrm>
            <a:off x="6313715" y="1336611"/>
            <a:ext cx="5831867" cy="468896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55068" y="4313704"/>
            <a:ext cx="9745589" cy="2419804"/>
          </a:xfrm>
          <a:prstGeom prst="rect">
            <a:avLst/>
          </a:prstGeom>
        </p:spPr>
        <p:txBody>
          <a:bodyPr lIns="91440" tIns="45720" rIns="91440" bIns="45720" anchor="t">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2200" dirty="0">
                <a:solidFill>
                  <a:schemeClr val="accent3">
                    <a:lumMod val="25000"/>
                  </a:schemeClr>
                </a:solidFill>
                <a:latin typeface="Abadi" panose="020B0604020104020204" pitchFamily="34" charset="0"/>
              </a:rPr>
              <a:t>KSC LC-39A is having the highest no. of successful launches i.e. 10.</a:t>
            </a:r>
          </a:p>
          <a:p>
            <a:pPr lvl="1">
              <a:lnSpc>
                <a:spcPct val="100000"/>
              </a:lnSpc>
              <a:spcBef>
                <a:spcPts val="1400"/>
              </a:spcBef>
            </a:pPr>
            <a:r>
              <a:rPr lang="en-US" sz="2200" dirty="0">
                <a:solidFill>
                  <a:schemeClr val="accent3">
                    <a:lumMod val="25000"/>
                  </a:schemeClr>
                </a:solidFill>
                <a:latin typeface="Abadi" panose="020B0604020104020204" pitchFamily="34" charset="0"/>
              </a:rPr>
              <a:t>CCAFS SLC-40 is having the least no. of successful launches i.e. 3.</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Per Launch Site</a:t>
            </a:r>
          </a:p>
        </p:txBody>
      </p:sp>
      <p:pic>
        <p:nvPicPr>
          <p:cNvPr id="7" name="Picture 6">
            <a:extLst>
              <a:ext uri="{FF2B5EF4-FFF2-40B4-BE49-F238E27FC236}">
                <a16:creationId xmlns:a16="http://schemas.microsoft.com/office/drawing/2014/main" id="{3504D709-ED04-EEF6-221C-79BE69A8258B}"/>
              </a:ext>
            </a:extLst>
          </p:cNvPr>
          <p:cNvPicPr>
            <a:picLocks noChangeAspect="1"/>
          </p:cNvPicPr>
          <p:nvPr/>
        </p:nvPicPr>
        <p:blipFill rotWithShape="1">
          <a:blip r:embed="rId3"/>
          <a:srcRect t="4567"/>
          <a:stretch/>
        </p:blipFill>
        <p:spPr>
          <a:xfrm>
            <a:off x="609600" y="1454136"/>
            <a:ext cx="10972800" cy="265470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96116"/>
            <a:ext cx="10629904" cy="472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dirty="0">
                <a:solidFill>
                  <a:schemeClr val="accent3">
                    <a:lumMod val="25000"/>
                  </a:schemeClr>
                </a:solidFill>
                <a:latin typeface="Abadi" panose="020B0604020104020204" pitchFamily="34" charset="0"/>
              </a:rPr>
              <a:t>Project background and context</a:t>
            </a:r>
          </a:p>
          <a:p>
            <a:pPr lvl="1">
              <a:lnSpc>
                <a:spcPct val="100000"/>
              </a:lnSpc>
            </a:pP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We will predict if the Falcon 9 first stage will land successfully.</a:t>
            </a:r>
          </a:p>
          <a:p>
            <a:pPr>
              <a:lnSpc>
                <a:spcPct val="100000"/>
              </a:lnSpc>
            </a:pPr>
            <a:r>
              <a:rPr lang="en-US" sz="2400" dirty="0">
                <a:solidFill>
                  <a:schemeClr val="accent3">
                    <a:lumMod val="25000"/>
                  </a:schemeClr>
                </a:solidFill>
                <a:latin typeface="Abadi" panose="020B0604020104020204" pitchFamily="34" charset="0"/>
              </a:rPr>
              <a:t>Problems to be answered:</a:t>
            </a:r>
          </a:p>
          <a:p>
            <a:pPr lvl="1">
              <a:lnSpc>
                <a:spcPct val="100000"/>
              </a:lnSpc>
            </a:pPr>
            <a:r>
              <a:rPr lang="en-US" sz="2000" dirty="0">
                <a:solidFill>
                  <a:schemeClr val="accent3">
                    <a:lumMod val="25000"/>
                  </a:schemeClr>
                </a:solidFill>
                <a:latin typeface="Abadi" panose="020B0604020104020204" pitchFamily="34" charset="0"/>
              </a:rPr>
              <a:t>What variables/features affect the successful landing of the first stage?</a:t>
            </a:r>
          </a:p>
          <a:p>
            <a:pPr lvl="1">
              <a:lnSpc>
                <a:spcPct val="100000"/>
              </a:lnSpc>
            </a:pPr>
            <a:r>
              <a:rPr lang="en-US" sz="2000" dirty="0">
                <a:solidFill>
                  <a:schemeClr val="accent3">
                    <a:lumMod val="25000"/>
                  </a:schemeClr>
                </a:solidFill>
                <a:latin typeface="Abadi" panose="020B0604020104020204" pitchFamily="34" charset="0"/>
              </a:rPr>
              <a:t>What is the best classification model for prediction of landing of first stage?</a:t>
            </a:r>
          </a:p>
          <a:p>
            <a:pPr lvl="1">
              <a:lnSpc>
                <a:spcPct val="100000"/>
              </a:lnSpc>
            </a:pPr>
            <a:r>
              <a:rPr lang="en-US" sz="2000" dirty="0">
                <a:solidFill>
                  <a:schemeClr val="accent3">
                    <a:lumMod val="25000"/>
                  </a:schemeClr>
                </a:solidFill>
                <a:latin typeface="Abadi" panose="020B0604020104020204" pitchFamily="34" charset="0"/>
              </a:rPr>
              <a:t>Does the rate of success increase over the years?</a:t>
            </a:r>
          </a:p>
          <a:p>
            <a:pPr lvl="1">
              <a:lnSpc>
                <a:spcPct val="100000"/>
              </a:lnSpc>
            </a:pPr>
            <a:r>
              <a:rPr lang="en-US" sz="2000" dirty="0">
                <a:solidFill>
                  <a:schemeClr val="accent3">
                    <a:lumMod val="25000"/>
                  </a:schemeClr>
                </a:solidFill>
                <a:latin typeface="Abadi" panose="020B0604020104020204" pitchFamily="34" charset="0"/>
              </a:rPr>
              <a:t>Does the current SpaceX’s launch sites have the ideal geographical locations?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396784"/>
            <a:ext cx="10551583" cy="1995261"/>
          </a:xfrm>
          <a:prstGeom prst="rect">
            <a:avLst/>
          </a:prstGeom>
        </p:spPr>
        <p:txBody>
          <a:bodyPr lIns="91440" tIns="45720" rIns="91440" bIns="45720" anchor="t">
            <a:normAutofit/>
          </a:bodyPr>
          <a:lstStyle/>
          <a:p>
            <a:r>
              <a:rPr lang="en-US" sz="2400" dirty="0">
                <a:solidFill>
                  <a:schemeClr val="accent3">
                    <a:lumMod val="25000"/>
                  </a:schemeClr>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a:t>
            </a:r>
          </a:p>
          <a:p>
            <a:pPr marL="0" indent="0">
              <a:buNone/>
            </a:pPr>
            <a:endParaRPr lang="en-US" sz="800" dirty="0">
              <a:solidFill>
                <a:schemeClr val="accent3">
                  <a:lumMod val="25000"/>
                </a:schemeClr>
              </a:solidFill>
              <a:latin typeface="Abadi" panose="020B0604020104020204" pitchFamily="34" charset="0"/>
            </a:endParaRPr>
          </a:p>
          <a:p>
            <a:pPr lvl="1"/>
            <a:r>
              <a:rPr lang="en-US" sz="2200" dirty="0">
                <a:solidFill>
                  <a:schemeClr val="accent3">
                    <a:lumMod val="25000"/>
                  </a:schemeClr>
                </a:solidFill>
                <a:latin typeface="Abadi" panose="020B0604020104020204" pitchFamily="34" charset="0"/>
              </a:rPr>
              <a:t>KSC LC-39A is the Launch Site with Highest Launch Success Ratio with 10 successful and 3 unsuccessful landings.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A22A1B8E-B22A-8555-34B1-E8DDE6A0C2E5}"/>
              </a:ext>
            </a:extLst>
          </p:cNvPr>
          <p:cNvPicPr>
            <a:picLocks noChangeAspect="1"/>
          </p:cNvPicPr>
          <p:nvPr/>
        </p:nvPicPr>
        <p:blipFill>
          <a:blip r:embed="rId3"/>
          <a:stretch>
            <a:fillRect/>
          </a:stretch>
        </p:blipFill>
        <p:spPr>
          <a:xfrm>
            <a:off x="555171" y="1463585"/>
            <a:ext cx="11081657" cy="272356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175369"/>
            <a:ext cx="2743200" cy="401638"/>
          </a:xfrm>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333417"/>
            <a:ext cx="5061857" cy="552458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Mass in the range of 2000-5000 have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B5 have 100% success rate but it is used only in one flight.</a:t>
            </a:r>
          </a:p>
          <a:p>
            <a:pPr>
              <a:lnSpc>
                <a:spcPct val="100000"/>
              </a:lnSpc>
              <a:spcBef>
                <a:spcPts val="1400"/>
              </a:spcBef>
            </a:pPr>
            <a:r>
              <a:rPr lang="en-US" sz="2200" dirty="0">
                <a:solidFill>
                  <a:schemeClr val="accent3">
                    <a:lumMod val="25000"/>
                  </a:schemeClr>
                </a:solidFill>
                <a:latin typeface="Abadi" panose="020B0604020104020204" pitchFamily="34" charset="0"/>
              </a:rPr>
              <a:t>We can say Booster Version v1.0 and v1.1 are the worst performing with 0% and 6% success rates for 4 and 15 flights respectively.</a:t>
            </a:r>
          </a:p>
          <a:p>
            <a:pPr>
              <a:lnSpc>
                <a:spcPct val="100000"/>
              </a:lnSpc>
              <a:spcBef>
                <a:spcPts val="1400"/>
              </a:spcBef>
            </a:pPr>
            <a:r>
              <a:rPr lang="en-US" sz="2200" dirty="0">
                <a:solidFill>
                  <a:schemeClr val="accent3">
                    <a:lumMod val="25000"/>
                  </a:schemeClr>
                </a:solidFill>
                <a:latin typeface="Abadi" panose="020B0604020104020204" pitchFamily="34" charset="0"/>
              </a:rPr>
              <a:t>FT and B4 are the only boosters used with payload above 5000 but these works better in below 5000 with 80% and 83% success rate as compared to 44% and 20% (in higher range).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a:t>
            </a:r>
          </a:p>
        </p:txBody>
      </p:sp>
      <p:pic>
        <p:nvPicPr>
          <p:cNvPr id="4" name="Picture 3">
            <a:extLst>
              <a:ext uri="{FF2B5EF4-FFF2-40B4-BE49-F238E27FC236}">
                <a16:creationId xmlns:a16="http://schemas.microsoft.com/office/drawing/2014/main" id="{6CA29F49-ED21-F3E1-1752-1CED6849BDA5}"/>
              </a:ext>
            </a:extLst>
          </p:cNvPr>
          <p:cNvPicPr>
            <a:picLocks noChangeAspect="1"/>
          </p:cNvPicPr>
          <p:nvPr/>
        </p:nvPicPr>
        <p:blipFill>
          <a:blip r:embed="rId3"/>
          <a:stretch>
            <a:fillRect/>
          </a:stretch>
        </p:blipFill>
        <p:spPr>
          <a:xfrm>
            <a:off x="5061857" y="1331068"/>
            <a:ext cx="7010399" cy="2372764"/>
          </a:xfrm>
          <a:prstGeom prst="rect">
            <a:avLst/>
          </a:prstGeom>
        </p:spPr>
      </p:pic>
      <p:pic>
        <p:nvPicPr>
          <p:cNvPr id="7" name="Picture 6">
            <a:extLst>
              <a:ext uri="{FF2B5EF4-FFF2-40B4-BE49-F238E27FC236}">
                <a16:creationId xmlns:a16="http://schemas.microsoft.com/office/drawing/2014/main" id="{540F40D9-B441-A315-DC7F-9D813D1C3B19}"/>
              </a:ext>
            </a:extLst>
          </p:cNvPr>
          <p:cNvPicPr>
            <a:picLocks noChangeAspect="1"/>
          </p:cNvPicPr>
          <p:nvPr/>
        </p:nvPicPr>
        <p:blipFill>
          <a:blip r:embed="rId4"/>
          <a:stretch>
            <a:fillRect/>
          </a:stretch>
        </p:blipFill>
        <p:spPr>
          <a:xfrm>
            <a:off x="5061857" y="3853628"/>
            <a:ext cx="7018252" cy="237276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A54BAFB4-68A9-CF81-FB72-B80B7CD9E027}"/>
              </a:ext>
            </a:extLst>
          </p:cNvPr>
          <p:cNvPicPr>
            <a:picLocks noChangeAspect="1"/>
          </p:cNvPicPr>
          <p:nvPr/>
        </p:nvPicPr>
        <p:blipFill>
          <a:blip r:embed="rId3"/>
          <a:stretch>
            <a:fillRect/>
          </a:stretch>
        </p:blipFill>
        <p:spPr>
          <a:xfrm>
            <a:off x="4702629" y="4002748"/>
            <a:ext cx="7489371" cy="2125644"/>
          </a:xfrm>
          <a:prstGeom prst="rect">
            <a:avLst/>
          </a:prstGeom>
        </p:spPr>
      </p:pic>
      <p:pic>
        <p:nvPicPr>
          <p:cNvPr id="10" name="Picture 9">
            <a:extLst>
              <a:ext uri="{FF2B5EF4-FFF2-40B4-BE49-F238E27FC236}">
                <a16:creationId xmlns:a16="http://schemas.microsoft.com/office/drawing/2014/main" id="{6A741CD8-3F90-71EA-9EB4-56BA2DCF10CE}"/>
              </a:ext>
            </a:extLst>
          </p:cNvPr>
          <p:cNvPicPr>
            <a:picLocks noChangeAspect="1"/>
          </p:cNvPicPr>
          <p:nvPr/>
        </p:nvPicPr>
        <p:blipFill>
          <a:blip r:embed="rId4"/>
          <a:stretch>
            <a:fillRect/>
          </a:stretch>
        </p:blipFill>
        <p:spPr>
          <a:xfrm>
            <a:off x="4768743" y="1315904"/>
            <a:ext cx="7194658" cy="2588873"/>
          </a:xfrm>
          <a:prstGeom prst="rect">
            <a:avLst/>
          </a:prstGeom>
        </p:spPr>
      </p:pic>
      <p:sp>
        <p:nvSpPr>
          <p:cNvPr id="11" name="TextBox 10">
            <a:extLst>
              <a:ext uri="{FF2B5EF4-FFF2-40B4-BE49-F238E27FC236}">
                <a16:creationId xmlns:a16="http://schemas.microsoft.com/office/drawing/2014/main" id="{9C4F4024-3143-5EB1-E4C1-277E74AD8EFE}"/>
              </a:ext>
            </a:extLst>
          </p:cNvPr>
          <p:cNvSpPr txBox="1"/>
          <p:nvPr/>
        </p:nvSpPr>
        <p:spPr>
          <a:xfrm>
            <a:off x="693955" y="1315904"/>
            <a:ext cx="2819401" cy="3139321"/>
          </a:xfrm>
          <a:prstGeom prst="rect">
            <a:avLst/>
          </a:prstGeom>
          <a:noFill/>
        </p:spPr>
        <p:txBody>
          <a:bodyPr wrap="square" rtlCol="0">
            <a:spAutoFit/>
          </a:bodyPr>
          <a:lstStyle>
            <a:defPPr>
              <a:defRPr lang="en-US"/>
            </a:defPPr>
            <a:lvl1pPr>
              <a:defRPr sz="2200">
                <a:solidFill>
                  <a:schemeClr val="accent3">
                    <a:lumMod val="25000"/>
                  </a:schemeClr>
                </a:solidFill>
                <a:latin typeface="Abadi" panose="020B0604020104020204" pitchFamily="34" charset="0"/>
              </a:defRPr>
            </a:lvl1pPr>
          </a:lstStyle>
          <a:p>
            <a:r>
              <a:rPr lang="en-IN" dirty="0"/>
              <a:t>On Test Data:</a:t>
            </a:r>
          </a:p>
          <a:p>
            <a:endParaRPr lang="en-IN" dirty="0"/>
          </a:p>
          <a:p>
            <a:endParaRPr lang="en-IN" dirty="0"/>
          </a:p>
          <a:p>
            <a:endParaRPr lang="en-IN" dirty="0"/>
          </a:p>
          <a:p>
            <a:endParaRPr lang="en-IN" dirty="0"/>
          </a:p>
          <a:p>
            <a:endParaRPr lang="en-IN" dirty="0"/>
          </a:p>
          <a:p>
            <a:endParaRPr lang="en-IN" dirty="0"/>
          </a:p>
          <a:p>
            <a:endParaRPr lang="en-IN" dirty="0"/>
          </a:p>
          <a:p>
            <a:r>
              <a:rPr lang="en-IN" dirty="0"/>
              <a:t>On Entire Dataset:</a:t>
            </a:r>
          </a:p>
        </p:txBody>
      </p:sp>
      <p:pic>
        <p:nvPicPr>
          <p:cNvPr id="13" name="Picture 12">
            <a:extLst>
              <a:ext uri="{FF2B5EF4-FFF2-40B4-BE49-F238E27FC236}">
                <a16:creationId xmlns:a16="http://schemas.microsoft.com/office/drawing/2014/main" id="{B104721C-F8FB-2A41-B68D-F319E2EC1816}"/>
              </a:ext>
            </a:extLst>
          </p:cNvPr>
          <p:cNvPicPr>
            <a:picLocks noChangeAspect="1"/>
          </p:cNvPicPr>
          <p:nvPr/>
        </p:nvPicPr>
        <p:blipFill>
          <a:blip r:embed="rId5"/>
          <a:stretch>
            <a:fillRect/>
          </a:stretch>
        </p:blipFill>
        <p:spPr>
          <a:xfrm>
            <a:off x="362983" y="1902492"/>
            <a:ext cx="4143703" cy="1299055"/>
          </a:xfrm>
          <a:prstGeom prst="rect">
            <a:avLst/>
          </a:prstGeom>
        </p:spPr>
      </p:pic>
      <p:pic>
        <p:nvPicPr>
          <p:cNvPr id="15" name="Picture 14">
            <a:extLst>
              <a:ext uri="{FF2B5EF4-FFF2-40B4-BE49-F238E27FC236}">
                <a16:creationId xmlns:a16="http://schemas.microsoft.com/office/drawing/2014/main" id="{3099BAB9-EFED-AA78-B95E-A5DF3FAEE0A3}"/>
              </a:ext>
            </a:extLst>
          </p:cNvPr>
          <p:cNvPicPr>
            <a:picLocks noChangeAspect="1"/>
          </p:cNvPicPr>
          <p:nvPr/>
        </p:nvPicPr>
        <p:blipFill>
          <a:blip r:embed="rId6"/>
          <a:stretch>
            <a:fillRect/>
          </a:stretch>
        </p:blipFill>
        <p:spPr>
          <a:xfrm>
            <a:off x="362983" y="4543182"/>
            <a:ext cx="4143703" cy="128078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3"/>
            <a:ext cx="10768847" cy="3943459"/>
          </a:xfrm>
          <a:prstGeom prst="rect">
            <a:avLst/>
          </a:prstGeom>
        </p:spPr>
        <p:txBody>
          <a:bodyPr vert="horz" lIns="91440" tIns="45720" rIns="91440" bIns="45720" rtlCol="0" anchor="t">
            <a:normAutofit/>
          </a:bodyPr>
          <a:lstStyle/>
          <a:p>
            <a:pPr>
              <a:lnSpc>
                <a:spcPct val="100000"/>
              </a:lnSpc>
              <a:spcBef>
                <a:spcPts val="1400"/>
              </a:spcBef>
            </a:pPr>
            <a:r>
              <a:rPr lang="en-US" sz="2400" dirty="0">
                <a:solidFill>
                  <a:schemeClr val="accent3">
                    <a:lumMod val="25000"/>
                  </a:schemeClr>
                </a:solidFill>
                <a:latin typeface="Abadi"/>
              </a:rPr>
              <a:t>Explanation:</a:t>
            </a:r>
          </a:p>
          <a:p>
            <a:pPr lvl="1">
              <a:lnSpc>
                <a:spcPct val="100000"/>
              </a:lnSpc>
              <a:spcBef>
                <a:spcPts val="1400"/>
              </a:spcBef>
            </a:pPr>
            <a:r>
              <a:rPr lang="en-US" sz="2200" dirty="0">
                <a:solidFill>
                  <a:schemeClr val="accent3">
                    <a:lumMod val="25000"/>
                  </a:schemeClr>
                </a:solidFill>
                <a:latin typeface="Abadi"/>
              </a:rPr>
              <a:t>All the Classification Models when tested on the test data (20% of entire dataset) produced the same accuracy except Decision Tree; so, it is not clear which one is the best one.</a:t>
            </a:r>
          </a:p>
          <a:p>
            <a:pPr lvl="1">
              <a:lnSpc>
                <a:spcPct val="100000"/>
              </a:lnSpc>
              <a:spcBef>
                <a:spcPts val="1400"/>
              </a:spcBef>
            </a:pPr>
            <a:r>
              <a:rPr lang="en-US" sz="2200" dirty="0">
                <a:solidFill>
                  <a:schemeClr val="accent3">
                    <a:lumMod val="25000"/>
                  </a:schemeClr>
                </a:solidFill>
                <a:latin typeface="Abadi"/>
              </a:rPr>
              <a:t>Testing upon the entire dataset, we can say that Support Vector Machine is the best Classification Model as it is the one with highest accuracy tested with all the 3 metrices.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18610895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00639" y="1338148"/>
            <a:ext cx="10876470" cy="544365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Test Data                                                                   Whole Data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50000"/>
              </a:lnSpc>
              <a:spcBef>
                <a:spcPts val="1400"/>
              </a:spcBef>
            </a:pPr>
            <a:r>
              <a:rPr lang="en-US" sz="24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2200" dirty="0">
                <a:solidFill>
                  <a:schemeClr val="accent3">
                    <a:lumMod val="25000"/>
                  </a:schemeClr>
                </a:solidFill>
                <a:latin typeface="Abadi" panose="020B0604020104020204" pitchFamily="34" charset="0"/>
              </a:rPr>
              <a:t>On examining we can say that our model is pretty accurate but the main problem is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4A386DC-5DBB-51AE-C85D-1D1B80703C00}"/>
              </a:ext>
            </a:extLst>
          </p:cNvPr>
          <p:cNvPicPr>
            <a:picLocks noChangeAspect="1"/>
          </p:cNvPicPr>
          <p:nvPr/>
        </p:nvPicPr>
        <p:blipFill>
          <a:blip r:embed="rId3"/>
          <a:stretch>
            <a:fillRect/>
          </a:stretch>
        </p:blipFill>
        <p:spPr>
          <a:xfrm>
            <a:off x="636814" y="1734910"/>
            <a:ext cx="4308276" cy="3326947"/>
          </a:xfrm>
          <a:prstGeom prst="rect">
            <a:avLst/>
          </a:prstGeom>
        </p:spPr>
      </p:pic>
      <p:pic>
        <p:nvPicPr>
          <p:cNvPr id="7" name="Picture 6">
            <a:extLst>
              <a:ext uri="{FF2B5EF4-FFF2-40B4-BE49-F238E27FC236}">
                <a16:creationId xmlns:a16="http://schemas.microsoft.com/office/drawing/2014/main" id="{8B388D3B-0DB7-ADFB-34C5-7E6BF39BAA00}"/>
              </a:ext>
            </a:extLst>
          </p:cNvPr>
          <p:cNvPicPr>
            <a:picLocks noChangeAspect="1"/>
          </p:cNvPicPr>
          <p:nvPr/>
        </p:nvPicPr>
        <p:blipFill>
          <a:blip r:embed="rId4"/>
          <a:stretch>
            <a:fillRect/>
          </a:stretch>
        </p:blipFill>
        <p:spPr>
          <a:xfrm>
            <a:off x="7468834" y="1734909"/>
            <a:ext cx="4308275" cy="332694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00743" y="1262744"/>
            <a:ext cx="11484428" cy="5164467"/>
          </a:xfrm>
          <a:prstGeom prst="rect">
            <a:avLst/>
          </a:prstGeom>
        </p:spPr>
        <p:txBody>
          <a:bodyPr>
            <a:normAutofit lnSpcReduction="10000"/>
          </a:bodyPr>
          <a:lstStyle/>
          <a:p>
            <a:pPr marL="342900" indent="-342900">
              <a:lnSpc>
                <a:spcPct val="100000"/>
              </a:lnSpc>
              <a:buFont typeface="Arial" panose="020B0604020202020204" pitchFamily="34" charset="0"/>
              <a:buChar char="•"/>
            </a:pPr>
            <a:r>
              <a:rPr lang="en-US" sz="2000" dirty="0">
                <a:latin typeface="Abadi" panose="020B0604020104020204" pitchFamily="34" charset="0"/>
              </a:rPr>
              <a:t>Newly launched flights have higher success rate as compared to the earliest ones.</a:t>
            </a:r>
          </a:p>
          <a:p>
            <a:pPr marL="342900" indent="-342900">
              <a:lnSpc>
                <a:spcPct val="100000"/>
              </a:lnSpc>
              <a:buFont typeface="Arial" panose="020B0604020202020204" pitchFamily="34" charset="0"/>
              <a:buChar char="•"/>
            </a:pPr>
            <a:r>
              <a:rPr lang="en-US" sz="2000" dirty="0">
                <a:latin typeface="Abadi" panose="020B0604020104020204" pitchFamily="34" charset="0"/>
              </a:rPr>
              <a:t>Success Rate is low for higher Payload Mass as compared to lower. </a:t>
            </a:r>
          </a:p>
          <a:p>
            <a:pPr marL="342900" indent="-342900">
              <a:lnSpc>
                <a:spcPct val="100000"/>
              </a:lnSpc>
              <a:buFont typeface="Arial" panose="020B0604020202020204" pitchFamily="34" charset="0"/>
              <a:buChar char="•"/>
            </a:pPr>
            <a:r>
              <a:rPr lang="en-US" sz="2000" dirty="0">
                <a:latin typeface="Abadi" panose="020B0604020104020204" pitchFamily="34" charset="0"/>
              </a:rPr>
              <a:t>Orbit Types: SSO and VLEO are the best orbits with 100% and 85% success rate with 5 and 15 total launches respectively.</a:t>
            </a:r>
          </a:p>
          <a:p>
            <a:pPr marL="342900" indent="-342900">
              <a:lnSpc>
                <a:spcPct val="100000"/>
              </a:lnSpc>
            </a:pPr>
            <a:r>
              <a:rPr lang="en-US" sz="2000" dirty="0">
                <a:latin typeface="Abadi" panose="020B0604020104020204" pitchFamily="34" charset="0"/>
              </a:rPr>
              <a:t>Orbit Type VLEO works better with higher payload ranges (&gt;13000) with 85% success.</a:t>
            </a:r>
          </a:p>
          <a:p>
            <a:pPr marL="342900" indent="-342900">
              <a:lnSpc>
                <a:spcPct val="100000"/>
              </a:lnSpc>
            </a:pPr>
            <a:r>
              <a:rPr lang="en-US" sz="2000" dirty="0">
                <a:latin typeface="Abadi" panose="020B0604020104020204" pitchFamily="34" charset="0"/>
              </a:rPr>
              <a:t>Success Rate keeps increasing as the years progresses.</a:t>
            </a:r>
          </a:p>
          <a:p>
            <a:pPr marL="342900" indent="-342900">
              <a:lnSpc>
                <a:spcPct val="100000"/>
              </a:lnSpc>
            </a:pPr>
            <a:r>
              <a:rPr lang="en-US" sz="2000" dirty="0">
                <a:latin typeface="Abadi" panose="020B0604020104020204" pitchFamily="34" charset="0"/>
              </a:rPr>
              <a:t>Launch Sites are in close proximity to Coast and Equator Line (pro).</a:t>
            </a:r>
          </a:p>
          <a:p>
            <a:pPr marL="342900" indent="-342900">
              <a:lnSpc>
                <a:spcPct val="100000"/>
              </a:lnSpc>
            </a:pPr>
            <a:r>
              <a:rPr lang="en-US" sz="2000" dirty="0">
                <a:latin typeface="Abadi" panose="020B0604020104020204" pitchFamily="34" charset="0"/>
              </a:rPr>
              <a:t>Launch Sites are in close proximity to Railway, Highway and City (con).</a:t>
            </a:r>
          </a:p>
          <a:p>
            <a:pPr marL="342900" indent="-342900">
              <a:lnSpc>
                <a:spcPct val="100000"/>
              </a:lnSpc>
            </a:pPr>
            <a:r>
              <a:rPr lang="en-US" sz="2000" dirty="0">
                <a:latin typeface="Abadi" panose="020B0604020104020204" pitchFamily="34" charset="0"/>
              </a:rPr>
              <a:t>KSC LC-39A is the Launch Site with Highest Success Rate.</a:t>
            </a:r>
          </a:p>
          <a:p>
            <a:pPr marL="342900" indent="-342900">
              <a:lnSpc>
                <a:spcPct val="100000"/>
              </a:lnSpc>
            </a:pPr>
            <a:r>
              <a:rPr lang="en-US" sz="2000" dirty="0">
                <a:latin typeface="Abadi" panose="020B0604020104020204" pitchFamily="34" charset="0"/>
              </a:rPr>
              <a:t>Payload Mass in the range of 2000-5000 have the highest success rate.</a:t>
            </a:r>
          </a:p>
          <a:p>
            <a:pPr marL="342900" indent="-342900">
              <a:lnSpc>
                <a:spcPct val="100000"/>
              </a:lnSpc>
            </a:pPr>
            <a:r>
              <a:rPr lang="en-US" sz="2000" dirty="0">
                <a:latin typeface="Abadi" panose="020B0604020104020204" pitchFamily="34" charset="0"/>
              </a:rPr>
              <a:t>Worst performing Booster Versions: v1.0 and v1.1.</a:t>
            </a:r>
          </a:p>
          <a:p>
            <a:pPr marL="342900" indent="-342900">
              <a:lnSpc>
                <a:spcPct val="100000"/>
              </a:lnSpc>
            </a:pPr>
            <a:r>
              <a:rPr lang="en-US" sz="2000" dirty="0">
                <a:latin typeface="Abadi" panose="020B0604020104020204" pitchFamily="34" charset="0"/>
              </a:rPr>
              <a:t>Booster Versions: FT and B4 works better with lower payload range (&lt;5000) as compared to higher.</a:t>
            </a:r>
          </a:p>
          <a:p>
            <a:pPr marL="342900" indent="-342900">
              <a:lnSpc>
                <a:spcPct val="100000"/>
              </a:lnSpc>
            </a:pPr>
            <a:r>
              <a:rPr lang="en-US" sz="2000" dirty="0">
                <a:latin typeface="Abadi" panose="020B0604020104020204" pitchFamily="34" charset="0"/>
              </a:rPr>
              <a:t>Support Vector Machine is the best Classification Model in our case.</a:t>
            </a:r>
            <a:endParaRPr lang="en-US" sz="2000" dirty="0">
              <a:solidFill>
                <a:schemeClr val="accent3">
                  <a:lumMod val="25000"/>
                </a:schemeClr>
              </a:solidFill>
              <a:latin typeface="Abadi" panose="020B0604020104020204" pitchFamily="34" charset="0"/>
            </a:endParaRPr>
          </a:p>
          <a:p>
            <a:pPr marL="342900" indent="-342900">
              <a:lnSpc>
                <a:spcPct val="100000"/>
              </a:lnSpc>
              <a:buFont typeface="Arial" panose="020B0604020202020204" pitchFamily="34" charset="0"/>
              <a:buChar char="•"/>
            </a:pP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Jupyter Notebooks:</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4"/>
              </a:rPr>
              <a:t>API Data Collection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5"/>
              </a:rPr>
              <a:t>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6"/>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7"/>
              </a:rPr>
              <a:t>EDA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8"/>
              </a:rPr>
              <a:t>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9"/>
              </a:rPr>
              <a:t>Launch Site Location Analysis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10"/>
              </a:rPr>
              <a:t>Machine Learning Model</a:t>
            </a: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72142"/>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extracted from:</a:t>
            </a:r>
          </a:p>
          <a:p>
            <a:pPr lvl="2">
              <a:lnSpc>
                <a:spcPct val="120000"/>
              </a:lnSpc>
              <a:spcBef>
                <a:spcPts val="1400"/>
              </a:spcBef>
            </a:pPr>
            <a:r>
              <a:rPr lang="en-US" sz="7200" dirty="0">
                <a:solidFill>
                  <a:schemeClr val="bg2">
                    <a:lumMod val="50000"/>
                  </a:schemeClr>
                </a:solidFill>
                <a:latin typeface="Abadi"/>
              </a:rPr>
              <a:t>SpaceX API and Wikipedia (using 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landing outcomes were classified as successful (1) and unsuccessful (0).</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All the four Classification Models were trained on 80% of the data using the best parameters using GridSearchCV and the model with the best accuracy was selected.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final dataset is comprised of data tables from SpaceX API (an API publicly available with records of the launches of SpaceX) and SpaceX’s Wikipedia page.</a:t>
            </a:r>
          </a:p>
          <a:p>
            <a:pPr>
              <a:lnSpc>
                <a:spcPct val="100000"/>
              </a:lnSpc>
              <a:spcBef>
                <a:spcPts val="1400"/>
              </a:spcBef>
            </a:pPr>
            <a:r>
              <a:rPr lang="en-US" sz="2200" dirty="0">
                <a:solidFill>
                  <a:schemeClr val="accent3">
                    <a:lumMod val="25000"/>
                  </a:schemeClr>
                </a:solidFill>
                <a:latin typeface="Abadi" panose="020B0604020104020204" pitchFamily="34" charset="0"/>
              </a:rPr>
              <a:t>Following are the data columns derived from the above two sources:</a:t>
            </a:r>
          </a:p>
          <a:p>
            <a:pPr lvl="1">
              <a:lnSpc>
                <a:spcPct val="100000"/>
              </a:lnSpc>
              <a:spcBef>
                <a:spcPts val="1400"/>
              </a:spcBef>
            </a:pPr>
            <a:r>
              <a:rPr lang="en-US" sz="1800" u="sng" dirty="0">
                <a:solidFill>
                  <a:schemeClr val="accent3">
                    <a:lumMod val="25000"/>
                  </a:schemeClr>
                </a:solidFill>
                <a:latin typeface="Abadi" panose="020B0604020104020204" pitchFamily="34" charset="0"/>
              </a:rPr>
              <a:t>SpaceX API:</a:t>
            </a:r>
          </a:p>
          <a:p>
            <a:pPr marL="457200" lvl="1" indent="0">
              <a:lnSpc>
                <a:spcPct val="100000"/>
              </a:lnSpc>
              <a:spcBef>
                <a:spcPts val="1400"/>
              </a:spcBef>
              <a:buNone/>
            </a:pPr>
            <a:r>
              <a:rPr lang="en-IN" sz="1800" dirty="0">
                <a:solidFill>
                  <a:schemeClr val="accent3">
                    <a:lumMod val="25000"/>
                  </a:schemeClr>
                </a:solidFill>
                <a:latin typeface="Abadi" panose="020B0604020104020204" pitchFamily="34" charset="0"/>
              </a:rPr>
              <a:t>'FlightNumber', 'Date', 'BoosterVersion', 'PayloadMass', 'Orbit', 'LaunchSite', 'Outcome', 'Flights', 'GridFins', 'Reused', 'Legs', 'LandingPad', 'Block', 'ReusedCount', 'Serial', 'Longitude', 'Latitude’</a:t>
            </a:r>
          </a:p>
          <a:p>
            <a:pPr lvl="1">
              <a:lnSpc>
                <a:spcPct val="100000"/>
              </a:lnSpc>
              <a:spcBef>
                <a:spcPts val="1400"/>
              </a:spcBef>
            </a:pPr>
            <a:r>
              <a:rPr lang="en-IN" sz="1800" u="sng" dirty="0">
                <a:solidFill>
                  <a:schemeClr val="accent3">
                    <a:lumMod val="25000"/>
                  </a:schemeClr>
                </a:solidFill>
                <a:latin typeface="Abadi" panose="020B0604020104020204" pitchFamily="34" charset="0"/>
              </a:rPr>
              <a:t>Wikipedia:</a:t>
            </a:r>
          </a:p>
          <a:p>
            <a:pPr marL="457200" lvl="1" indent="0">
              <a:lnSpc>
                <a:spcPct val="100000"/>
              </a:lnSpc>
              <a:spcBef>
                <a:spcPts val="1400"/>
              </a:spcBef>
              <a:buNone/>
            </a:pPr>
            <a:r>
              <a:rPr lang="en-IN" sz="1800" dirty="0">
                <a:solidFill>
                  <a:schemeClr val="accent3">
                    <a:lumMod val="25000"/>
                  </a:schemeClr>
                </a:solidFill>
                <a:latin typeface="Abadi" panose="020B0604020104020204" pitchFamily="34" charset="0"/>
              </a:rPr>
              <a:t>'Flight No.', 'Launch site', 'Payload mass', 'Orbit', 'Customer', 'Payload', 'Launch outcome', 'Version Booster', 'Booster landing', 'Date', 'Time'</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7382" y="1316326"/>
            <a:ext cx="11098931" cy="4225348"/>
          </a:xfrm>
          <a:prstGeom prst="rect">
            <a:avLst/>
          </a:prstGeom>
        </p:spPr>
        <p:txBody>
          <a:bodyPr vert="horz" lIns="91440" tIns="45720" rIns="91440" bIns="45720" rtlCol="0" anchor="t">
            <a:normAutofit/>
          </a:bodyPr>
          <a:lstStyle/>
          <a:p>
            <a:r>
              <a:rPr lang="en-US" sz="2400" dirty="0">
                <a:latin typeface="Abadi" panose="020B0604020104020204" pitchFamily="34" charset="0"/>
              </a:rPr>
              <a:t>Request made to the API (</a:t>
            </a:r>
            <a:r>
              <a:rPr lang="en-US" sz="2000" dirty="0">
                <a:latin typeface="Abadi" panose="020B0604020104020204" pitchFamily="34" charset="0"/>
              </a:rPr>
              <a:t>“</a:t>
            </a:r>
            <a:r>
              <a:rPr lang="en-IN" sz="2000" b="1" u="sng" dirty="0">
                <a:solidFill>
                  <a:srgbClr val="C3E88D"/>
                </a:solidFill>
                <a:effectLst/>
                <a:latin typeface="Abadi" panose="020B0604020104020204" pitchFamily="34" charset="0"/>
              </a:rPr>
              <a:t>https://api.spacexdata.com/v4/launches/past</a:t>
            </a:r>
            <a:r>
              <a:rPr lang="en-US" sz="2000" dirty="0">
                <a:latin typeface="Abadi" panose="020B0604020104020204" pitchFamily="34" charset="0"/>
              </a:rPr>
              <a:t>”</a:t>
            </a:r>
            <a:r>
              <a:rPr lang="en-US" sz="2400" dirty="0">
                <a:latin typeface="Abadi" panose="020B0604020104020204" pitchFamily="34" charset="0"/>
              </a:rPr>
              <a:t>).</a:t>
            </a:r>
          </a:p>
          <a:p>
            <a:r>
              <a:rPr lang="en-US" sz="2400" dirty="0">
                <a:solidFill>
                  <a:schemeClr val="accent3">
                    <a:lumMod val="25000"/>
                  </a:schemeClr>
                </a:solidFill>
                <a:latin typeface="Abadi" panose="020B0604020104020204" pitchFamily="34" charset="0"/>
              </a:rPr>
              <a:t>Response decoded as JSON to a pandas DataFrame.</a:t>
            </a:r>
          </a:p>
          <a:p>
            <a:r>
              <a:rPr lang="en-US" sz="2400" dirty="0">
                <a:solidFill>
                  <a:schemeClr val="accent3">
                    <a:lumMod val="25000"/>
                  </a:schemeClr>
                </a:solidFill>
                <a:latin typeface="Abadi" panose="020B0604020104020204" pitchFamily="34" charset="0"/>
              </a:rPr>
              <a:t>Columns dropped to get resultant DataFrame with columns:</a:t>
            </a:r>
          </a:p>
          <a:p>
            <a:pPr lvl="1"/>
            <a:r>
              <a:rPr lang="en-IN" dirty="0">
                <a:solidFill>
                  <a:schemeClr val="accent3">
                    <a:lumMod val="25000"/>
                  </a:schemeClr>
                </a:solidFill>
                <a:latin typeface="Abadi" panose="020B0604020104020204" pitchFamily="34" charset="0"/>
              </a:rPr>
              <a:t>'rocket', 'payloads', 'launchpad', 'cores', 'flight_number', '</a:t>
            </a:r>
            <a:r>
              <a:rPr lang="en-IN" dirty="0" err="1">
                <a:solidFill>
                  <a:schemeClr val="accent3">
                    <a:lumMod val="25000"/>
                  </a:schemeClr>
                </a:solidFill>
                <a:latin typeface="Abadi" panose="020B0604020104020204" pitchFamily="34" charset="0"/>
              </a:rPr>
              <a:t>date_utc</a:t>
            </a:r>
            <a:r>
              <a:rPr lang="en-IN" dirty="0">
                <a:solidFill>
                  <a:schemeClr val="accent3">
                    <a:lumMod val="25000"/>
                  </a:schemeClr>
                </a:solidFill>
                <a:latin typeface="Abadi" panose="020B0604020104020204" pitchFamily="34" charset="0"/>
              </a:rPr>
              <a:t>’</a:t>
            </a:r>
            <a:r>
              <a:rPr lang="en-US" dirty="0">
                <a:solidFill>
                  <a:schemeClr val="accent3">
                    <a:lumMod val="25000"/>
                  </a:schemeClr>
                </a:solidFill>
                <a:latin typeface="Abadi" panose="020B0604020104020204" pitchFamily="34" charset="0"/>
              </a:rPr>
              <a:t>.</a:t>
            </a:r>
          </a:p>
          <a:p>
            <a:r>
              <a:rPr lang="en-US" sz="2400" dirty="0">
                <a:solidFill>
                  <a:schemeClr val="accent3">
                    <a:lumMod val="25000"/>
                  </a:schemeClr>
                </a:solidFill>
                <a:latin typeface="Abadi" panose="020B0604020104020204" pitchFamily="34" charset="0"/>
              </a:rPr>
              <a:t>Rows dropped with multiple cores and payloads (rockets with 2 extra boosters).</a:t>
            </a:r>
          </a:p>
          <a:p>
            <a:r>
              <a:rPr lang="en-US" sz="2400" dirty="0">
                <a:solidFill>
                  <a:schemeClr val="accent3">
                    <a:lumMod val="25000"/>
                  </a:schemeClr>
                </a:solidFill>
                <a:latin typeface="Abadi" panose="020B0604020104020204" pitchFamily="34" charset="0"/>
              </a:rPr>
              <a:t>Several requests made to get details needed from the ids in the DataFrame.</a:t>
            </a:r>
          </a:p>
          <a:p>
            <a:r>
              <a:rPr lang="en-US" sz="2400" dirty="0">
                <a:solidFill>
                  <a:schemeClr val="accent3">
                    <a:lumMod val="25000"/>
                  </a:schemeClr>
                </a:solidFill>
                <a:latin typeface="Abadi" panose="020B0604020104020204" pitchFamily="34" charset="0"/>
              </a:rPr>
              <a:t>Data filtered to include only Falcon 9 launches.</a:t>
            </a:r>
          </a:p>
          <a:p>
            <a:r>
              <a:rPr lang="en-US" sz="2400" dirty="0">
                <a:solidFill>
                  <a:schemeClr val="accent3">
                    <a:lumMod val="25000"/>
                  </a:schemeClr>
                </a:solidFill>
                <a:latin typeface="Abadi" panose="020B0604020104020204" pitchFamily="34" charset="0"/>
              </a:rPr>
              <a:t>Replaced missing values of Payload Mass with mean value.</a:t>
            </a:r>
          </a:p>
          <a:p>
            <a:r>
              <a:rPr lang="en-US" sz="2400" dirty="0">
                <a:solidFill>
                  <a:schemeClr val="accent3">
                    <a:lumMod val="25000"/>
                  </a:schemeClr>
                </a:solidFill>
                <a:latin typeface="Abadi" panose="020B0604020104020204" pitchFamily="34" charset="0"/>
              </a:rPr>
              <a:t>Resultant DataFrame: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5BD0B140-405F-35E0-7BF9-E1B01928A3C0}"/>
              </a:ext>
            </a:extLst>
          </p:cNvPr>
          <p:cNvPicPr>
            <a:picLocks noChangeAspect="1"/>
          </p:cNvPicPr>
          <p:nvPr/>
        </p:nvPicPr>
        <p:blipFill rotWithShape="1">
          <a:blip r:embed="rId3"/>
          <a:srcRect b="33386"/>
          <a:stretch/>
        </p:blipFill>
        <p:spPr>
          <a:xfrm>
            <a:off x="0" y="5381711"/>
            <a:ext cx="12192000" cy="937639"/>
          </a:xfrm>
          <a:prstGeom prst="rect">
            <a:avLst/>
          </a:prstGeom>
        </p:spPr>
      </p:pic>
      <p:sp>
        <p:nvSpPr>
          <p:cNvPr id="10" name="TextBox 9">
            <a:extLst>
              <a:ext uri="{FF2B5EF4-FFF2-40B4-BE49-F238E27FC236}">
                <a16:creationId xmlns:a16="http://schemas.microsoft.com/office/drawing/2014/main" id="{5BC17B96-5183-73B0-F029-11F450EC30B5}"/>
              </a:ext>
            </a:extLst>
          </p:cNvPr>
          <p:cNvSpPr txBox="1"/>
          <p:nvPr/>
        </p:nvSpPr>
        <p:spPr>
          <a:xfrm>
            <a:off x="10330542" y="967850"/>
            <a:ext cx="1545771" cy="369332"/>
          </a:xfrm>
          <a:prstGeom prst="rect">
            <a:avLst/>
          </a:prstGeom>
          <a:noFill/>
        </p:spPr>
        <p:txBody>
          <a:bodyPr wrap="square" rtlCol="0">
            <a:spAutoFit/>
          </a:bodyPr>
          <a:lstStyle/>
          <a:p>
            <a:r>
              <a:rPr lang="en-US" dirty="0">
                <a:hlinkClick r:id="rId4"/>
              </a:rPr>
              <a:t>Notebook</a:t>
            </a:r>
            <a:endParaRPr lang="en-IN"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9"/>
            <a:ext cx="10515599" cy="369411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Request made to Wikipedia’s SpaceX page using HTTP GET method.</a:t>
            </a:r>
          </a:p>
          <a:p>
            <a:pPr>
              <a:lnSpc>
                <a:spcPct val="100000"/>
              </a:lnSpc>
              <a:spcBef>
                <a:spcPts val="1400"/>
              </a:spcBef>
            </a:pPr>
            <a:r>
              <a:rPr lang="en-US" sz="2200" dirty="0">
                <a:solidFill>
                  <a:schemeClr val="accent3">
                    <a:lumMod val="25000"/>
                  </a:schemeClr>
                </a:solidFill>
                <a:latin typeface="Abadi" panose="020B0604020104020204" pitchFamily="34" charset="0"/>
              </a:rPr>
              <a:t>Response converted to BeautifulSoup object.</a:t>
            </a:r>
          </a:p>
          <a:p>
            <a:pPr>
              <a:lnSpc>
                <a:spcPct val="100000"/>
              </a:lnSpc>
              <a:spcBef>
                <a:spcPts val="1400"/>
              </a:spcBef>
            </a:pPr>
            <a:r>
              <a:rPr lang="en-US" sz="2200" dirty="0">
                <a:solidFill>
                  <a:schemeClr val="accent3">
                    <a:lumMod val="25000"/>
                  </a:schemeClr>
                </a:solidFill>
                <a:latin typeface="Abadi" panose="020B0604020104020204" pitchFamily="34" charset="0"/>
              </a:rPr>
              <a:t>Required table from the html content saved into dictionary with Column Names as keys and its corresponding data as values.</a:t>
            </a:r>
          </a:p>
          <a:p>
            <a:pPr>
              <a:lnSpc>
                <a:spcPct val="100000"/>
              </a:lnSpc>
              <a:spcBef>
                <a:spcPts val="1400"/>
              </a:spcBef>
            </a:pPr>
            <a:r>
              <a:rPr lang="en-US" sz="2200" dirty="0">
                <a:solidFill>
                  <a:schemeClr val="accent3">
                    <a:lumMod val="25000"/>
                  </a:schemeClr>
                </a:solidFill>
                <a:latin typeface="Abadi" panose="020B0604020104020204" pitchFamily="34" charset="0"/>
              </a:rPr>
              <a:t>Dictionary converted to pandas DataFrame.</a:t>
            </a:r>
          </a:p>
          <a:p>
            <a:pPr>
              <a:lnSpc>
                <a:spcPct val="100000"/>
              </a:lnSpc>
              <a:spcBef>
                <a:spcPts val="1400"/>
              </a:spcBef>
            </a:pPr>
            <a:r>
              <a:rPr lang="en-US" sz="2200" dirty="0">
                <a:solidFill>
                  <a:schemeClr val="accent3">
                    <a:lumMod val="25000"/>
                  </a:schemeClr>
                </a:solidFill>
                <a:latin typeface="Abadi" panose="020B0604020104020204" pitchFamily="34" charset="0"/>
              </a:rPr>
              <a:t>Exported in CSV format.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Box 6">
            <a:extLst>
              <a:ext uri="{FF2B5EF4-FFF2-40B4-BE49-F238E27FC236}">
                <a16:creationId xmlns:a16="http://schemas.microsoft.com/office/drawing/2014/main" id="{BBC62172-6160-0D23-8025-7170CB6C13A2}"/>
              </a:ext>
            </a:extLst>
          </p:cNvPr>
          <p:cNvSpPr txBox="1"/>
          <p:nvPr/>
        </p:nvSpPr>
        <p:spPr>
          <a:xfrm>
            <a:off x="10330542" y="956964"/>
            <a:ext cx="1545771" cy="369332"/>
          </a:xfrm>
          <a:prstGeom prst="rect">
            <a:avLst/>
          </a:prstGeom>
          <a:noFill/>
        </p:spPr>
        <p:txBody>
          <a:bodyPr wrap="square" rtlCol="0">
            <a:spAutoFit/>
          </a:bodyPr>
          <a:lstStyle/>
          <a:p>
            <a:r>
              <a:rPr lang="en-US" dirty="0">
                <a:hlinkClick r:id="rId3"/>
              </a:rPr>
              <a:t>Notebook</a:t>
            </a:r>
            <a:endParaRPr lang="en-IN"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elements/1.1/"/>
    <ds:schemaRef ds:uri="http://purl.org/dc/dcmitype/"/>
    <ds:schemaRef ds:uri="155be751-a274-42e8-93fb-f39d3b9bccc8"/>
    <ds:schemaRef ds:uri="http://schemas.microsoft.com/office/2006/documentManagement/types"/>
    <ds:schemaRef ds:uri="http://schemas.openxmlformats.org/package/2006/metadata/core-properties"/>
    <ds:schemaRef ds:uri="http://www.w3.org/XML/1998/namespace"/>
    <ds:schemaRef ds:uri="http://schemas.microsoft.com/office/infopath/2007/PartnerControls"/>
    <ds:schemaRef ds:uri="http://schemas.microsoft.com/office/2006/metadata/properties"/>
    <ds:schemaRef ds:uri="http://purl.org/dc/terms/"/>
    <ds:schemaRef ds:uri="f80a141d-92ca-4d3d-9308-f7e7b1d44ce8"/>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3226</TotalTime>
  <Words>2622</Words>
  <Application>Microsoft Office PowerPoint</Application>
  <PresentationFormat>Widescreen</PresentationFormat>
  <Paragraphs>386</Paragraphs>
  <Slides>48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snehitdua@gmail.com</cp:lastModifiedBy>
  <cp:revision>211</cp:revision>
  <dcterms:created xsi:type="dcterms:W3CDTF">2021-04-29T18:58:34Z</dcterms:created>
  <dcterms:modified xsi:type="dcterms:W3CDTF">2022-09-11T12:32:00Z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_MarkAsFinal">
    <vt:bool>true</vt:bool>
  </property>
</Properties>
</file>